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9.xml"/><Relationship Id="rId3" Type="http://schemas.openxmlformats.org/officeDocument/2006/relationships/slide" Target="../slides/slide4.xml"/><Relationship Id="rId7" Type="http://schemas.openxmlformats.org/officeDocument/2006/relationships/slide" Target="../slides/slide8.xml"/><Relationship Id="rId2" Type="http://schemas.openxmlformats.org/officeDocument/2006/relationships/slide" Target="../slides/slide2.xml"/><Relationship Id="rId1" Type="http://schemas.openxmlformats.org/officeDocument/2006/relationships/slide" Target="../slides/slide3.xml"/><Relationship Id="rId6" Type="http://schemas.openxmlformats.org/officeDocument/2006/relationships/slide" Target="../slides/slide7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3AF96-3C2E-4E35-B882-F5AE61A977D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0BE3DF-63A4-45E3-B2BF-463C056223D0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Вариативность</a:t>
          </a:r>
          <a:endParaRPr lang="ru-RU" dirty="0"/>
        </a:p>
      </dgm:t>
    </dgm:pt>
    <dgm:pt modelId="{1AF77226-BC74-443A-B58A-29048EB9FD43}" type="parTrans" cxnId="{9E2DB911-3E4E-4816-8381-0F14C2490337}">
      <dgm:prSet/>
      <dgm:spPr/>
      <dgm:t>
        <a:bodyPr/>
        <a:lstStyle/>
        <a:p>
          <a:endParaRPr lang="ru-RU"/>
        </a:p>
      </dgm:t>
    </dgm:pt>
    <dgm:pt modelId="{1E47222F-EBD1-4743-A501-2FCB0A461B4F}" type="sibTrans" cxnId="{9E2DB911-3E4E-4816-8381-0F14C2490337}">
      <dgm:prSet/>
      <dgm:spPr/>
      <dgm:t>
        <a:bodyPr/>
        <a:lstStyle/>
        <a:p>
          <a:endParaRPr lang="ru-RU"/>
        </a:p>
      </dgm:t>
    </dgm:pt>
    <dgm:pt modelId="{D281DBBB-8318-4EB7-90E4-6272CFF7BD42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Профильность</a:t>
          </a:r>
          <a:endParaRPr lang="ru-RU" dirty="0"/>
        </a:p>
      </dgm:t>
    </dgm:pt>
    <dgm:pt modelId="{3636808C-ABE3-4B89-A2E9-EB2A307E08CD}" type="parTrans" cxnId="{615F4E53-D41C-4A3B-8CA7-0F3A852321C4}">
      <dgm:prSet/>
      <dgm:spPr/>
      <dgm:t>
        <a:bodyPr/>
        <a:lstStyle/>
        <a:p>
          <a:endParaRPr lang="ru-RU"/>
        </a:p>
      </dgm:t>
    </dgm:pt>
    <dgm:pt modelId="{1D7A7AFF-5020-476A-B433-9020D4508D58}" type="sibTrans" cxnId="{615F4E53-D41C-4A3B-8CA7-0F3A852321C4}">
      <dgm:prSet/>
      <dgm:spPr/>
      <dgm:t>
        <a:bodyPr/>
        <a:lstStyle/>
        <a:p>
          <a:endParaRPr lang="ru-RU"/>
        </a:p>
      </dgm:t>
    </dgm:pt>
    <dgm:pt modelId="{20CB6EF4-D3E9-40EA-9946-866131875DB8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Продуктивность</a:t>
          </a:r>
          <a:endParaRPr lang="ru-RU" dirty="0"/>
        </a:p>
      </dgm:t>
    </dgm:pt>
    <dgm:pt modelId="{2AFB69D8-479A-4C0D-9EDB-27DF98688122}" type="parTrans" cxnId="{A7671B94-D938-43B5-8CBC-DAE9069F11BB}">
      <dgm:prSet/>
      <dgm:spPr/>
      <dgm:t>
        <a:bodyPr/>
        <a:lstStyle/>
        <a:p>
          <a:endParaRPr lang="ru-RU"/>
        </a:p>
      </dgm:t>
    </dgm:pt>
    <dgm:pt modelId="{C6CA2A6E-3C03-4497-BE89-B291DE89CC18}" type="sibTrans" cxnId="{A7671B94-D938-43B5-8CBC-DAE9069F11BB}">
      <dgm:prSet/>
      <dgm:spPr/>
      <dgm:t>
        <a:bodyPr/>
        <a:lstStyle/>
        <a:p>
          <a:endParaRPr lang="ru-RU"/>
        </a:p>
      </dgm:t>
    </dgm:pt>
    <dgm:pt modelId="{6FFC9CE8-AA63-4B65-B9B5-2EBDF96B8BC2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Индивидуализация</a:t>
          </a:r>
          <a:endParaRPr lang="ru-RU" dirty="0"/>
        </a:p>
      </dgm:t>
    </dgm:pt>
    <dgm:pt modelId="{91941C25-FB30-4B0D-9D3C-D7FAC36C61C9}" type="parTrans" cxnId="{545833EB-A312-4C68-AFE1-A88ECCA5FDE3}">
      <dgm:prSet/>
      <dgm:spPr/>
      <dgm:t>
        <a:bodyPr/>
        <a:lstStyle/>
        <a:p>
          <a:endParaRPr lang="ru-RU"/>
        </a:p>
      </dgm:t>
    </dgm:pt>
    <dgm:pt modelId="{B5871797-EB22-4619-9983-639518619872}" type="sibTrans" cxnId="{545833EB-A312-4C68-AFE1-A88ECCA5FDE3}">
      <dgm:prSet/>
      <dgm:spPr/>
      <dgm:t>
        <a:bodyPr/>
        <a:lstStyle/>
        <a:p>
          <a:endParaRPr lang="ru-RU"/>
        </a:p>
      </dgm:t>
    </dgm:pt>
    <dgm:pt modelId="{E5A907A4-D31F-4304-9CD4-931E6048B127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Самостоятельность обучающихся</a:t>
          </a:r>
          <a:endParaRPr lang="ru-RU" dirty="0"/>
        </a:p>
      </dgm:t>
    </dgm:pt>
    <dgm:pt modelId="{54C88C98-CAEB-47C5-9509-6335A5DAF009}" type="parTrans" cxnId="{C63AC50C-31B4-4B03-A17A-5B0059366FD2}">
      <dgm:prSet/>
      <dgm:spPr/>
      <dgm:t>
        <a:bodyPr/>
        <a:lstStyle/>
        <a:p>
          <a:endParaRPr lang="ru-RU"/>
        </a:p>
      </dgm:t>
    </dgm:pt>
    <dgm:pt modelId="{7EF8E09B-7B43-4AED-8F1A-326597589662}" type="sibTrans" cxnId="{C63AC50C-31B4-4B03-A17A-5B0059366FD2}">
      <dgm:prSet/>
      <dgm:spPr/>
      <dgm:t>
        <a:bodyPr/>
        <a:lstStyle/>
        <a:p>
          <a:endParaRPr lang="ru-RU"/>
        </a:p>
      </dgm:t>
    </dgm:pt>
    <dgm:pt modelId="{24E24B7A-0B0F-40D4-8DEA-25CD15EE1C06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6" action="ppaction://hlinksldjump"/>
            </a:rPr>
            <a:t>Событийность</a:t>
          </a:r>
          <a:endParaRPr lang="ru-RU" dirty="0"/>
        </a:p>
      </dgm:t>
    </dgm:pt>
    <dgm:pt modelId="{3483535E-E96C-4ADB-9DDA-66F0F6015791}" type="parTrans" cxnId="{87018096-8B8E-46DF-BC9A-6593CA92CC66}">
      <dgm:prSet/>
      <dgm:spPr/>
      <dgm:t>
        <a:bodyPr/>
        <a:lstStyle/>
        <a:p>
          <a:endParaRPr lang="ru-RU"/>
        </a:p>
      </dgm:t>
    </dgm:pt>
    <dgm:pt modelId="{FF83A5FC-A1B5-42B6-BF5F-3D65A0C1CEC1}" type="sibTrans" cxnId="{87018096-8B8E-46DF-BC9A-6593CA92CC66}">
      <dgm:prSet/>
      <dgm:spPr/>
      <dgm:t>
        <a:bodyPr/>
        <a:lstStyle/>
        <a:p>
          <a:endParaRPr lang="ru-RU"/>
        </a:p>
      </dgm:t>
    </dgm:pt>
    <dgm:pt modelId="{F4C77462-029D-4135-9713-DF9918D366C1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7" action="ppaction://hlinksldjump"/>
            </a:rPr>
            <a:t>Практическая направленность обучения</a:t>
          </a:r>
          <a:endParaRPr lang="ru-RU" dirty="0"/>
        </a:p>
      </dgm:t>
    </dgm:pt>
    <dgm:pt modelId="{677CE17E-41DC-4F65-9A9C-DE6BE4DBF9DD}" type="parTrans" cxnId="{9B02EA3A-DF42-4CD7-BC32-4AFB10CB40DB}">
      <dgm:prSet/>
      <dgm:spPr/>
      <dgm:t>
        <a:bodyPr/>
        <a:lstStyle/>
        <a:p>
          <a:endParaRPr lang="ru-RU"/>
        </a:p>
      </dgm:t>
    </dgm:pt>
    <dgm:pt modelId="{361F057E-1CE4-415C-8196-424FB3193022}" type="sibTrans" cxnId="{9B02EA3A-DF42-4CD7-BC32-4AFB10CB40DB}">
      <dgm:prSet/>
      <dgm:spPr/>
      <dgm:t>
        <a:bodyPr/>
        <a:lstStyle/>
        <a:p>
          <a:endParaRPr lang="ru-RU"/>
        </a:p>
      </dgm:t>
    </dgm:pt>
    <dgm:pt modelId="{A8EF1830-8AAE-4AB1-B296-662C5E76A608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8" action="ppaction://hlinksldjump"/>
            </a:rPr>
            <a:t>Открытость</a:t>
          </a:r>
          <a:endParaRPr lang="ru-RU" dirty="0"/>
        </a:p>
      </dgm:t>
    </dgm:pt>
    <dgm:pt modelId="{FDA98A0A-EC63-4F51-AD90-82734373C0EE}" type="parTrans" cxnId="{D9A4430F-2A58-4782-B914-E74969B00A53}">
      <dgm:prSet/>
      <dgm:spPr/>
      <dgm:t>
        <a:bodyPr/>
        <a:lstStyle/>
        <a:p>
          <a:endParaRPr lang="ru-RU"/>
        </a:p>
      </dgm:t>
    </dgm:pt>
    <dgm:pt modelId="{AA0C5971-2577-4A34-92B0-2FED820A14A3}" type="sibTrans" cxnId="{D9A4430F-2A58-4782-B914-E74969B00A53}">
      <dgm:prSet/>
      <dgm:spPr/>
      <dgm:t>
        <a:bodyPr/>
        <a:lstStyle/>
        <a:p>
          <a:endParaRPr lang="ru-RU"/>
        </a:p>
      </dgm:t>
    </dgm:pt>
    <dgm:pt modelId="{34D1E13E-D280-462D-8277-439B52D70064}" type="pres">
      <dgm:prSet presAssocID="{61B3AF96-3C2E-4E35-B882-F5AE61A977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A4A0F3-18ED-4620-91AF-9765FBC282BD}" type="pres">
      <dgm:prSet presAssocID="{D281DBBB-8318-4EB7-90E4-6272CFF7BD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D78BE-CFF9-4C69-A7F7-B2B5C9B3FAC4}" type="pres">
      <dgm:prSet presAssocID="{1D7A7AFF-5020-476A-B433-9020D4508D58}" presName="sibTrans" presStyleCnt="0"/>
      <dgm:spPr/>
    </dgm:pt>
    <dgm:pt modelId="{809D481F-C6ED-4540-850D-7125FA9C33FB}" type="pres">
      <dgm:prSet presAssocID="{BB0BE3DF-63A4-45E3-B2BF-463C056223D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2E224-0BFB-49DA-A881-EE41D1AB9E47}" type="pres">
      <dgm:prSet presAssocID="{1E47222F-EBD1-4743-A501-2FCB0A461B4F}" presName="sibTrans" presStyleCnt="0"/>
      <dgm:spPr/>
    </dgm:pt>
    <dgm:pt modelId="{5D74529F-B661-4985-A5B1-0336437E0B3A}" type="pres">
      <dgm:prSet presAssocID="{20CB6EF4-D3E9-40EA-9946-866131875DB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37E98-C4E0-4E19-828A-171BB14C5940}" type="pres">
      <dgm:prSet presAssocID="{C6CA2A6E-3C03-4497-BE89-B291DE89CC18}" presName="sibTrans" presStyleCnt="0"/>
      <dgm:spPr/>
    </dgm:pt>
    <dgm:pt modelId="{B5609137-21F9-406A-8BFF-57AA65EA7808}" type="pres">
      <dgm:prSet presAssocID="{E5A907A4-D31F-4304-9CD4-931E6048B127}" presName="node" presStyleLbl="node1" presStyleIdx="3" presStyleCnt="8" custLinFactX="-130126" custLinFactY="22859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1DDD3-EFAA-4B40-8BFA-5466D1E157D4}" type="pres">
      <dgm:prSet presAssocID="{7EF8E09B-7B43-4AED-8F1A-326597589662}" presName="sibTrans" presStyleCnt="0"/>
      <dgm:spPr/>
    </dgm:pt>
    <dgm:pt modelId="{D2F22C3E-EF8B-4E22-966C-E79373E57934}" type="pres">
      <dgm:prSet presAssocID="{6FFC9CE8-AA63-4B65-B9B5-2EBDF96B8BC2}" presName="node" presStyleLbl="node1" presStyleIdx="4" presStyleCnt="8" custLinFactX="130126" custLinFactY="-17803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E2388-065C-499A-B134-BAD0764A0AB8}" type="pres">
      <dgm:prSet presAssocID="{B5871797-EB22-4619-9983-639518619872}" presName="sibTrans" presStyleCnt="0"/>
      <dgm:spPr/>
    </dgm:pt>
    <dgm:pt modelId="{BB7A1D79-B840-41C0-97F8-0D3F2114CB02}" type="pres">
      <dgm:prSet presAssocID="{24E24B7A-0B0F-40D4-8DEA-25CD15EE1C0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747BA-2DC3-4AF3-80AA-BD26A2A9DC0D}" type="pres">
      <dgm:prSet presAssocID="{FF83A5FC-A1B5-42B6-BF5F-3D65A0C1CEC1}" presName="sibTrans" presStyleCnt="0"/>
      <dgm:spPr/>
    </dgm:pt>
    <dgm:pt modelId="{6FBFA98F-8D68-48F9-8710-07F87AA05D5F}" type="pres">
      <dgm:prSet presAssocID="{A8EF1830-8AAE-4AB1-B296-662C5E76A60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A7F07-76C4-41F6-8497-BEB229E16952}" type="pres">
      <dgm:prSet presAssocID="{AA0C5971-2577-4A34-92B0-2FED820A14A3}" presName="sibTrans" presStyleCnt="0"/>
      <dgm:spPr/>
    </dgm:pt>
    <dgm:pt modelId="{5ACFAE08-5DEA-443B-875A-A6B899E2A56D}" type="pres">
      <dgm:prSet presAssocID="{F4C77462-029D-4135-9713-DF9918D366C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82FD55-982B-4DA1-8594-F3550FD498DE}" type="presOf" srcId="{BB0BE3DF-63A4-45E3-B2BF-463C056223D0}" destId="{809D481F-C6ED-4540-850D-7125FA9C33FB}" srcOrd="0" destOrd="0" presId="urn:microsoft.com/office/officeart/2005/8/layout/default"/>
    <dgm:cxn modelId="{615F4E53-D41C-4A3B-8CA7-0F3A852321C4}" srcId="{61B3AF96-3C2E-4E35-B882-F5AE61A977D5}" destId="{D281DBBB-8318-4EB7-90E4-6272CFF7BD42}" srcOrd="0" destOrd="0" parTransId="{3636808C-ABE3-4B89-A2E9-EB2A307E08CD}" sibTransId="{1D7A7AFF-5020-476A-B433-9020D4508D58}"/>
    <dgm:cxn modelId="{D9A4430F-2A58-4782-B914-E74969B00A53}" srcId="{61B3AF96-3C2E-4E35-B882-F5AE61A977D5}" destId="{A8EF1830-8AAE-4AB1-B296-662C5E76A608}" srcOrd="6" destOrd="0" parTransId="{FDA98A0A-EC63-4F51-AD90-82734373C0EE}" sibTransId="{AA0C5971-2577-4A34-92B0-2FED820A14A3}"/>
    <dgm:cxn modelId="{B21BF65F-454E-4646-8F00-749050E41825}" type="presOf" srcId="{24E24B7A-0B0F-40D4-8DEA-25CD15EE1C06}" destId="{BB7A1D79-B840-41C0-97F8-0D3F2114CB02}" srcOrd="0" destOrd="0" presId="urn:microsoft.com/office/officeart/2005/8/layout/default"/>
    <dgm:cxn modelId="{D068D3BA-D6ED-4166-BAD2-51F2F48DD5D7}" type="presOf" srcId="{6FFC9CE8-AA63-4B65-B9B5-2EBDF96B8BC2}" destId="{D2F22C3E-EF8B-4E22-966C-E79373E57934}" srcOrd="0" destOrd="0" presId="urn:microsoft.com/office/officeart/2005/8/layout/default"/>
    <dgm:cxn modelId="{87018096-8B8E-46DF-BC9A-6593CA92CC66}" srcId="{61B3AF96-3C2E-4E35-B882-F5AE61A977D5}" destId="{24E24B7A-0B0F-40D4-8DEA-25CD15EE1C06}" srcOrd="5" destOrd="0" parTransId="{3483535E-E96C-4ADB-9DDA-66F0F6015791}" sibTransId="{FF83A5FC-A1B5-42B6-BF5F-3D65A0C1CEC1}"/>
    <dgm:cxn modelId="{EB07566F-8CD2-4979-A858-5A550B74BB09}" type="presOf" srcId="{D281DBBB-8318-4EB7-90E4-6272CFF7BD42}" destId="{3EA4A0F3-18ED-4620-91AF-9765FBC282BD}" srcOrd="0" destOrd="0" presId="urn:microsoft.com/office/officeart/2005/8/layout/default"/>
    <dgm:cxn modelId="{CA5E3F39-7B7C-4349-AD15-DC79CD8E597A}" type="presOf" srcId="{A8EF1830-8AAE-4AB1-B296-662C5E76A608}" destId="{6FBFA98F-8D68-48F9-8710-07F87AA05D5F}" srcOrd="0" destOrd="0" presId="urn:microsoft.com/office/officeart/2005/8/layout/default"/>
    <dgm:cxn modelId="{9E2DB911-3E4E-4816-8381-0F14C2490337}" srcId="{61B3AF96-3C2E-4E35-B882-F5AE61A977D5}" destId="{BB0BE3DF-63A4-45E3-B2BF-463C056223D0}" srcOrd="1" destOrd="0" parTransId="{1AF77226-BC74-443A-B58A-29048EB9FD43}" sibTransId="{1E47222F-EBD1-4743-A501-2FCB0A461B4F}"/>
    <dgm:cxn modelId="{96D31DB7-EE1B-4C2D-9D77-02F6F1DC81DF}" type="presOf" srcId="{F4C77462-029D-4135-9713-DF9918D366C1}" destId="{5ACFAE08-5DEA-443B-875A-A6B899E2A56D}" srcOrd="0" destOrd="0" presId="urn:microsoft.com/office/officeart/2005/8/layout/default"/>
    <dgm:cxn modelId="{545833EB-A312-4C68-AFE1-A88ECCA5FDE3}" srcId="{61B3AF96-3C2E-4E35-B882-F5AE61A977D5}" destId="{6FFC9CE8-AA63-4B65-B9B5-2EBDF96B8BC2}" srcOrd="4" destOrd="0" parTransId="{91941C25-FB30-4B0D-9D3C-D7FAC36C61C9}" sibTransId="{B5871797-EB22-4619-9983-639518619872}"/>
    <dgm:cxn modelId="{C63AC50C-31B4-4B03-A17A-5B0059366FD2}" srcId="{61B3AF96-3C2E-4E35-B882-F5AE61A977D5}" destId="{E5A907A4-D31F-4304-9CD4-931E6048B127}" srcOrd="3" destOrd="0" parTransId="{54C88C98-CAEB-47C5-9509-6335A5DAF009}" sibTransId="{7EF8E09B-7B43-4AED-8F1A-326597589662}"/>
    <dgm:cxn modelId="{A7671B94-D938-43B5-8CBC-DAE9069F11BB}" srcId="{61B3AF96-3C2E-4E35-B882-F5AE61A977D5}" destId="{20CB6EF4-D3E9-40EA-9946-866131875DB8}" srcOrd="2" destOrd="0" parTransId="{2AFB69D8-479A-4C0D-9EDB-27DF98688122}" sibTransId="{C6CA2A6E-3C03-4497-BE89-B291DE89CC18}"/>
    <dgm:cxn modelId="{66A42F73-C9B8-4824-B971-7AFC84988063}" type="presOf" srcId="{61B3AF96-3C2E-4E35-B882-F5AE61A977D5}" destId="{34D1E13E-D280-462D-8277-439B52D70064}" srcOrd="0" destOrd="0" presId="urn:microsoft.com/office/officeart/2005/8/layout/default"/>
    <dgm:cxn modelId="{9B02EA3A-DF42-4CD7-BC32-4AFB10CB40DB}" srcId="{61B3AF96-3C2E-4E35-B882-F5AE61A977D5}" destId="{F4C77462-029D-4135-9713-DF9918D366C1}" srcOrd="7" destOrd="0" parTransId="{677CE17E-41DC-4F65-9A9C-DE6BE4DBF9DD}" sibTransId="{361F057E-1CE4-415C-8196-424FB3193022}"/>
    <dgm:cxn modelId="{E362BCF5-BA4C-4091-ADF0-0603F013DD7E}" type="presOf" srcId="{20CB6EF4-D3E9-40EA-9946-866131875DB8}" destId="{5D74529F-B661-4985-A5B1-0336437E0B3A}" srcOrd="0" destOrd="0" presId="urn:microsoft.com/office/officeart/2005/8/layout/default"/>
    <dgm:cxn modelId="{2B5309C6-86A2-4ED4-B3CE-73BD333E57CC}" type="presOf" srcId="{E5A907A4-D31F-4304-9CD4-931E6048B127}" destId="{B5609137-21F9-406A-8BFF-57AA65EA7808}" srcOrd="0" destOrd="0" presId="urn:microsoft.com/office/officeart/2005/8/layout/default"/>
    <dgm:cxn modelId="{760F1749-FFB1-478E-8C03-FE130B71BBEC}" type="presParOf" srcId="{34D1E13E-D280-462D-8277-439B52D70064}" destId="{3EA4A0F3-18ED-4620-91AF-9765FBC282BD}" srcOrd="0" destOrd="0" presId="urn:microsoft.com/office/officeart/2005/8/layout/default"/>
    <dgm:cxn modelId="{6FBFDBB7-8797-4AE0-93B6-2743AA5C21FE}" type="presParOf" srcId="{34D1E13E-D280-462D-8277-439B52D70064}" destId="{2E1D78BE-CFF9-4C69-A7F7-B2B5C9B3FAC4}" srcOrd="1" destOrd="0" presId="urn:microsoft.com/office/officeart/2005/8/layout/default"/>
    <dgm:cxn modelId="{BCE409C8-58A6-4310-B3F7-F60E690624C9}" type="presParOf" srcId="{34D1E13E-D280-462D-8277-439B52D70064}" destId="{809D481F-C6ED-4540-850D-7125FA9C33FB}" srcOrd="2" destOrd="0" presId="urn:microsoft.com/office/officeart/2005/8/layout/default"/>
    <dgm:cxn modelId="{936E36ED-41BB-418C-9B2F-A98D62FDA11A}" type="presParOf" srcId="{34D1E13E-D280-462D-8277-439B52D70064}" destId="{E0C2E224-0BFB-49DA-A881-EE41D1AB9E47}" srcOrd="3" destOrd="0" presId="urn:microsoft.com/office/officeart/2005/8/layout/default"/>
    <dgm:cxn modelId="{BCB64438-44CC-4FE4-A79C-6716C5132626}" type="presParOf" srcId="{34D1E13E-D280-462D-8277-439B52D70064}" destId="{5D74529F-B661-4985-A5B1-0336437E0B3A}" srcOrd="4" destOrd="0" presId="urn:microsoft.com/office/officeart/2005/8/layout/default"/>
    <dgm:cxn modelId="{6F0B3460-3271-4209-AE90-DD8D1C680BC4}" type="presParOf" srcId="{34D1E13E-D280-462D-8277-439B52D70064}" destId="{BD837E98-C4E0-4E19-828A-171BB14C5940}" srcOrd="5" destOrd="0" presId="urn:microsoft.com/office/officeart/2005/8/layout/default"/>
    <dgm:cxn modelId="{983BF22B-58A4-4D39-9C28-0441E8CEBE96}" type="presParOf" srcId="{34D1E13E-D280-462D-8277-439B52D70064}" destId="{B5609137-21F9-406A-8BFF-57AA65EA7808}" srcOrd="6" destOrd="0" presId="urn:microsoft.com/office/officeart/2005/8/layout/default"/>
    <dgm:cxn modelId="{8F7F1AB6-937E-44B5-AD0F-95E9194A44AC}" type="presParOf" srcId="{34D1E13E-D280-462D-8277-439B52D70064}" destId="{5B01DDD3-EFAA-4B40-8BFA-5466D1E157D4}" srcOrd="7" destOrd="0" presId="urn:microsoft.com/office/officeart/2005/8/layout/default"/>
    <dgm:cxn modelId="{00259B82-8656-40E1-A9F2-62009B0F6859}" type="presParOf" srcId="{34D1E13E-D280-462D-8277-439B52D70064}" destId="{D2F22C3E-EF8B-4E22-966C-E79373E57934}" srcOrd="8" destOrd="0" presId="urn:microsoft.com/office/officeart/2005/8/layout/default"/>
    <dgm:cxn modelId="{A80DD058-E589-47D8-9271-DF311D9CAA63}" type="presParOf" srcId="{34D1E13E-D280-462D-8277-439B52D70064}" destId="{832E2388-065C-499A-B134-BAD0764A0AB8}" srcOrd="9" destOrd="0" presId="urn:microsoft.com/office/officeart/2005/8/layout/default"/>
    <dgm:cxn modelId="{680C6E5E-D33C-4BE7-A206-4141DB80A19C}" type="presParOf" srcId="{34D1E13E-D280-462D-8277-439B52D70064}" destId="{BB7A1D79-B840-41C0-97F8-0D3F2114CB02}" srcOrd="10" destOrd="0" presId="urn:microsoft.com/office/officeart/2005/8/layout/default"/>
    <dgm:cxn modelId="{7F79A7B1-E6C0-4D7A-8FF7-F42C4C2C2CD1}" type="presParOf" srcId="{34D1E13E-D280-462D-8277-439B52D70064}" destId="{EEC747BA-2DC3-4AF3-80AA-BD26A2A9DC0D}" srcOrd="11" destOrd="0" presId="urn:microsoft.com/office/officeart/2005/8/layout/default"/>
    <dgm:cxn modelId="{9CFAFCF7-6540-4769-8355-9A044B75609F}" type="presParOf" srcId="{34D1E13E-D280-462D-8277-439B52D70064}" destId="{6FBFA98F-8D68-48F9-8710-07F87AA05D5F}" srcOrd="12" destOrd="0" presId="urn:microsoft.com/office/officeart/2005/8/layout/default"/>
    <dgm:cxn modelId="{0DB9D900-8B04-41B0-A568-8D7A4706E4F2}" type="presParOf" srcId="{34D1E13E-D280-462D-8277-439B52D70064}" destId="{CCBA7F07-76C4-41F6-8497-BEB229E16952}" srcOrd="13" destOrd="0" presId="urn:microsoft.com/office/officeart/2005/8/layout/default"/>
    <dgm:cxn modelId="{8761F294-5BF9-468A-82C0-B06C1ED32880}" type="presParOf" srcId="{34D1E13E-D280-462D-8277-439B52D70064}" destId="{5ACFAE08-5DEA-443B-875A-A6B899E2A56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4A0F3-18ED-4620-91AF-9765FBC282BD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hlinkClick xmlns:r="http://schemas.openxmlformats.org/officeDocument/2006/relationships" r:id="" action="ppaction://hlinksldjump"/>
            </a:rPr>
            <a:t>Профильность</a:t>
          </a:r>
          <a:endParaRPr lang="ru-RU" sz="2100" kern="1200" dirty="0"/>
        </a:p>
      </dsp:txBody>
      <dsp:txXfrm>
        <a:off x="3080" y="587032"/>
        <a:ext cx="2444055" cy="1466433"/>
      </dsp:txXfrm>
    </dsp:sp>
    <dsp:sp modelId="{809D481F-C6ED-4540-850D-7125FA9C33FB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hlinkClick xmlns:r="http://schemas.openxmlformats.org/officeDocument/2006/relationships" r:id="" action="ppaction://hlinksldjump"/>
            </a:rPr>
            <a:t>Вариативность</a:t>
          </a:r>
          <a:endParaRPr lang="ru-RU" sz="2100" kern="1200" dirty="0"/>
        </a:p>
      </dsp:txBody>
      <dsp:txXfrm>
        <a:off x="2691541" y="587032"/>
        <a:ext cx="2444055" cy="1466433"/>
      </dsp:txXfrm>
    </dsp:sp>
    <dsp:sp modelId="{5D74529F-B661-4985-A5B1-0336437E0B3A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hlinkClick xmlns:r="http://schemas.openxmlformats.org/officeDocument/2006/relationships" r:id="" action="ppaction://hlinksldjump"/>
            </a:rPr>
            <a:t>Продуктивность</a:t>
          </a:r>
          <a:endParaRPr lang="ru-RU" sz="2100" kern="1200" dirty="0"/>
        </a:p>
      </dsp:txBody>
      <dsp:txXfrm>
        <a:off x="5380002" y="587032"/>
        <a:ext cx="2444055" cy="1466433"/>
      </dsp:txXfrm>
    </dsp:sp>
    <dsp:sp modelId="{B5609137-21F9-406A-8BFF-57AA65EA7808}">
      <dsp:nvSpPr>
        <dsp:cNvPr id="0" name=""/>
        <dsp:cNvSpPr/>
      </dsp:nvSpPr>
      <dsp:spPr>
        <a:xfrm>
          <a:off x="1" y="2388678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hlinkClick xmlns:r="http://schemas.openxmlformats.org/officeDocument/2006/relationships" r:id="" action="ppaction://hlinksldjump"/>
            </a:rPr>
            <a:t>Самостоятельность обучающихся</a:t>
          </a:r>
          <a:endParaRPr lang="ru-RU" sz="2100" kern="1200" dirty="0"/>
        </a:p>
      </dsp:txBody>
      <dsp:txXfrm>
        <a:off x="1" y="2388678"/>
        <a:ext cx="2444055" cy="1466433"/>
      </dsp:txXfrm>
    </dsp:sp>
    <dsp:sp modelId="{D2F22C3E-EF8B-4E22-966C-E79373E57934}">
      <dsp:nvSpPr>
        <dsp:cNvPr id="0" name=""/>
        <dsp:cNvSpPr/>
      </dsp:nvSpPr>
      <dsp:spPr>
        <a:xfrm>
          <a:off x="8071543" y="570369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hlinkClick xmlns:r="http://schemas.openxmlformats.org/officeDocument/2006/relationships" r:id="" action="ppaction://hlinksldjump"/>
            </a:rPr>
            <a:t>Индивидуализация</a:t>
          </a:r>
          <a:endParaRPr lang="ru-RU" sz="2100" kern="1200" dirty="0"/>
        </a:p>
      </dsp:txBody>
      <dsp:txXfrm>
        <a:off x="8071543" y="570369"/>
        <a:ext cx="2444055" cy="1466433"/>
      </dsp:txXfrm>
    </dsp:sp>
    <dsp:sp modelId="{BB7A1D79-B840-41C0-97F8-0D3F2114CB02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hlinkClick xmlns:r="http://schemas.openxmlformats.org/officeDocument/2006/relationships" r:id="" action="ppaction://hlinksldjump"/>
            </a:rPr>
            <a:t>Событийность</a:t>
          </a:r>
          <a:endParaRPr lang="ru-RU" sz="2100" kern="1200" dirty="0"/>
        </a:p>
      </dsp:txBody>
      <dsp:txXfrm>
        <a:off x="2691541" y="2297871"/>
        <a:ext cx="2444055" cy="1466433"/>
      </dsp:txXfrm>
    </dsp:sp>
    <dsp:sp modelId="{6FBFA98F-8D68-48F9-8710-07F87AA05D5F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hlinkClick xmlns:r="http://schemas.openxmlformats.org/officeDocument/2006/relationships" r:id="" action="ppaction://hlinksldjump"/>
            </a:rPr>
            <a:t>Открытость</a:t>
          </a:r>
          <a:endParaRPr lang="ru-RU" sz="2100" kern="1200" dirty="0"/>
        </a:p>
      </dsp:txBody>
      <dsp:txXfrm>
        <a:off x="5380002" y="2297871"/>
        <a:ext cx="2444055" cy="1466433"/>
      </dsp:txXfrm>
    </dsp:sp>
    <dsp:sp modelId="{5ACFAE08-5DEA-443B-875A-A6B899E2A56D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hlinkClick xmlns:r="http://schemas.openxmlformats.org/officeDocument/2006/relationships" r:id="" action="ppaction://hlinksldjump"/>
            </a:rPr>
            <a:t>Практическая направленность обучения</a:t>
          </a:r>
          <a:endParaRPr lang="ru-RU" sz="2100" kern="1200" dirty="0"/>
        </a:p>
      </dsp:txBody>
      <dsp:txXfrm>
        <a:off x="8068463" y="2297871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5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9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64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07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5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7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2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56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42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48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0D71D-8F3C-4B99-B5F9-01495EE7A243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CA98F-2BAF-4C3D-94A4-9AC331861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5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Специфика модели старшей школы в соответствии с </a:t>
            </a:r>
            <a:r>
              <a:rPr lang="ru-RU" dirty="0" smtClean="0"/>
              <a:t>ФГОС СОО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3311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892326" y="6127234"/>
            <a:ext cx="2336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" action="ppaction://noaction"/>
              </a:rPr>
              <a:t>Внедрение ФГОС СОО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8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ru-RU" smtClean="0"/>
              <a:t>в ООП СОО могут быть представлены учебные планы следующих профилей: естественно-научный, гуманитарный, социально экономический, технологический, универсальный профили, а также при наличии необходимых условий профессиональное обучение для выполнения определенного вида трудовой деятельности (профессии) в сфере технического и обслуживающего труда; каждый из профилей содержит определенный набор предметов, предлагаемых к изучению на углубленном (профильном) уровне, которые включаются в индивидуальные учебные планы обучающихся (не менее трех).</a:t>
            </a:r>
            <a:endParaRPr lang="ru-RU" dirty="0"/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71" y="5511534"/>
            <a:ext cx="1201092" cy="12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базовый </a:t>
            </a:r>
            <a:r>
              <a:rPr lang="ru-RU" dirty="0"/>
              <a:t>и углубленный уровни предметных </a:t>
            </a:r>
            <a:r>
              <a:rPr lang="ru-RU" dirty="0" smtClean="0"/>
              <a:t>результатов </a:t>
            </a:r>
            <a:r>
              <a:rPr lang="ru-RU" dirty="0"/>
              <a:t>и по каждому еще и «выпускник научится» и «выпускник получит </a:t>
            </a:r>
            <a:r>
              <a:rPr lang="ru-RU" dirty="0" smtClean="0"/>
              <a:t>возможность научиться</a:t>
            </a:r>
            <a:r>
              <a:rPr lang="ru-RU" dirty="0"/>
              <a:t>»;</a:t>
            </a:r>
          </a:p>
          <a:p>
            <a:r>
              <a:rPr lang="ru-RU" dirty="0"/>
              <a:t>д</a:t>
            </a:r>
            <a:r>
              <a:rPr lang="ru-RU" dirty="0" smtClean="0"/>
              <a:t>ополнительные учебные предметы профильной направленности </a:t>
            </a:r>
            <a:r>
              <a:rPr lang="ru-RU" dirty="0"/>
              <a:t>(элективные), курсы по выбору обучающихся с </a:t>
            </a:r>
            <a:r>
              <a:rPr lang="ru-RU" dirty="0" smtClean="0"/>
              <a:t>общеразвивающей </a:t>
            </a:r>
            <a:r>
              <a:rPr lang="ru-RU" dirty="0"/>
              <a:t>направленностью (факультативные).</a:t>
            </a:r>
          </a:p>
        </p:txBody>
      </p:sp>
      <p:pic>
        <p:nvPicPr>
          <p:cNvPr id="10" name="Рисунок 9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71" y="5511534"/>
            <a:ext cx="1201092" cy="12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Продуктивность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приобретение </a:t>
            </a:r>
            <a:r>
              <a:rPr lang="ru-RU" dirty="0"/>
              <a:t>опыта осуществления </a:t>
            </a:r>
            <a:r>
              <a:rPr lang="ru-RU" dirty="0" smtClean="0"/>
              <a:t>целесообразной </a:t>
            </a:r>
            <a:r>
              <a:rPr lang="ru-RU" dirty="0"/>
              <a:t>и результативной деятельности: индивидуальный проект </a:t>
            </a:r>
            <a:r>
              <a:rPr lang="ru-RU" dirty="0" smtClean="0"/>
              <a:t>выполняемый обучающимся </a:t>
            </a:r>
            <a:r>
              <a:rPr lang="ru-RU" dirty="0"/>
              <a:t>в течение одного или двух лет в рамках учебного </a:t>
            </a:r>
            <a:r>
              <a:rPr lang="ru-RU" dirty="0" smtClean="0"/>
              <a:t>времени, специально </a:t>
            </a:r>
            <a:r>
              <a:rPr lang="ru-RU" dirty="0"/>
              <a:t>отведенного учебным планом, представленный в виде </a:t>
            </a:r>
            <a:r>
              <a:rPr lang="ru-RU" dirty="0" smtClean="0"/>
              <a:t>завершенного </a:t>
            </a:r>
            <a:r>
              <a:rPr lang="ru-RU" dirty="0"/>
              <a:t>учебного исследования или разработанного проекта: </a:t>
            </a:r>
            <a:r>
              <a:rPr lang="ru-RU" dirty="0" smtClean="0"/>
              <a:t>информационного, творческого</a:t>
            </a:r>
            <a:r>
              <a:rPr lang="ru-RU" dirty="0"/>
              <a:t>, социального, прикладного, инновационного, </a:t>
            </a:r>
            <a:r>
              <a:rPr lang="ru-RU" dirty="0" err="1" smtClean="0"/>
              <a:t>конструкторского,инженерного</a:t>
            </a:r>
            <a:endParaRPr lang="ru-RU" dirty="0"/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71" y="5511534"/>
            <a:ext cx="1201092" cy="12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Индивидуализация: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98465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Возможность формирования индивидуальных учебных </a:t>
            </a:r>
            <a:r>
              <a:rPr lang="ru-RU" dirty="0"/>
              <a:t>планов, включающих учебные предметы из обязательных </a:t>
            </a:r>
            <a:r>
              <a:rPr lang="ru-RU" dirty="0" smtClean="0"/>
              <a:t>предметных </a:t>
            </a:r>
            <a:r>
              <a:rPr lang="ru-RU" dirty="0"/>
              <a:t>областей (на базовом или углубленном уровне), в том числе </a:t>
            </a:r>
            <a:r>
              <a:rPr lang="ru-RU" dirty="0" smtClean="0"/>
              <a:t>интегрированные </a:t>
            </a:r>
            <a:r>
              <a:rPr lang="ru-RU" dirty="0"/>
              <a:t>учебные предметы "Естествознание", "Обществознание", "Россия </a:t>
            </a:r>
            <a:r>
              <a:rPr lang="ru-RU" dirty="0" smtClean="0"/>
              <a:t>в мире</a:t>
            </a:r>
            <a:r>
              <a:rPr lang="ru-RU" dirty="0"/>
              <a:t>", "Экология", дополнительные учебные предметы, курсы по </a:t>
            </a:r>
            <a:r>
              <a:rPr lang="ru-RU" dirty="0" smtClean="0"/>
              <a:t>выбору обучающихся</a:t>
            </a:r>
            <a:r>
              <a:rPr lang="ru-RU" dirty="0"/>
              <a:t>; возможность реализации индивидуальной образовательной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71" y="5511534"/>
            <a:ext cx="1201092" cy="12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32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Самостоятельность обучающихся: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обеспечение </a:t>
            </a:r>
            <a:r>
              <a:rPr lang="ru-RU" dirty="0"/>
              <a:t>возможности </a:t>
            </a:r>
            <a:r>
              <a:rPr lang="ru-RU" dirty="0" smtClean="0"/>
              <a:t>самостоятельной </a:t>
            </a:r>
            <a:r>
              <a:rPr lang="ru-RU" dirty="0"/>
              <a:t>постановки обучающимися целей и задач в предметном </a:t>
            </a:r>
            <a:r>
              <a:rPr lang="ru-RU" dirty="0" smtClean="0"/>
              <a:t>обучении</a:t>
            </a:r>
            <a:r>
              <a:rPr lang="ru-RU" dirty="0"/>
              <a:t>, проектной и учебно-исследовательской деятельности; </a:t>
            </a:r>
            <a:endParaRPr lang="ru-RU" dirty="0" smtClean="0"/>
          </a:p>
          <a:p>
            <a:r>
              <a:rPr lang="ru-RU" dirty="0" smtClean="0"/>
              <a:t>самостоятельного выбора </a:t>
            </a:r>
            <a:r>
              <a:rPr lang="ru-RU" dirty="0"/>
              <a:t>обучающимися темпа, режимов и форм освоения предметного </a:t>
            </a:r>
            <a:r>
              <a:rPr lang="ru-RU" dirty="0" smtClean="0"/>
              <a:t>материала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самостоятельного </a:t>
            </a:r>
            <a:r>
              <a:rPr lang="ru-RU" dirty="0"/>
              <a:t>определения темы проекта, методов и способов </a:t>
            </a:r>
            <a:r>
              <a:rPr lang="ru-RU" dirty="0" smtClean="0"/>
              <a:t>его реализации</a:t>
            </a:r>
            <a:r>
              <a:rPr lang="ru-RU" dirty="0"/>
              <a:t>, источников ресурсов, необходимых для реализации проекта; </a:t>
            </a:r>
            <a:endParaRPr lang="ru-RU" dirty="0" smtClean="0"/>
          </a:p>
          <a:p>
            <a:r>
              <a:rPr lang="ru-RU" dirty="0" smtClean="0"/>
              <a:t>самостоятельного </a:t>
            </a:r>
            <a:r>
              <a:rPr lang="ru-RU" dirty="0"/>
              <a:t>взаимодействия с источниками ресурсов: </a:t>
            </a:r>
            <a:r>
              <a:rPr lang="ru-RU" dirty="0" smtClean="0"/>
              <a:t>информационными источниками</a:t>
            </a:r>
            <a:r>
              <a:rPr lang="ru-RU" dirty="0"/>
              <a:t>, фондами, представителями власти и т. п.; </a:t>
            </a:r>
            <a:endParaRPr lang="ru-RU" dirty="0" smtClean="0"/>
          </a:p>
          <a:p>
            <a:r>
              <a:rPr lang="ru-RU" dirty="0" smtClean="0"/>
              <a:t>самостоятельного управления </a:t>
            </a:r>
            <a:r>
              <a:rPr lang="ru-RU" dirty="0"/>
              <a:t>ресурсами, в том числе нематериальными.</a:t>
            </a:r>
          </a:p>
        </p:txBody>
      </p:sp>
      <p:pic>
        <p:nvPicPr>
          <p:cNvPr id="6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71" y="5511534"/>
            <a:ext cx="1201092" cy="12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9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Событийность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связана </a:t>
            </a:r>
            <a:r>
              <a:rPr lang="ru-RU" dirty="0"/>
              <a:t>с созданием особых ситуаций </a:t>
            </a:r>
            <a:r>
              <a:rPr lang="ru-RU" dirty="0" smtClean="0"/>
              <a:t>обучения, воспитания </a:t>
            </a:r>
            <a:r>
              <a:rPr lang="ru-RU" dirty="0"/>
              <a:t>и развития, которые прямо направлены на развитие </a:t>
            </a:r>
            <a:r>
              <a:rPr lang="ru-RU" dirty="0" err="1" smtClean="0"/>
              <a:t>субъектности</a:t>
            </a:r>
            <a:r>
              <a:rPr lang="ru-RU" dirty="0" smtClean="0"/>
              <a:t> обучающихся </a:t>
            </a:r>
            <a:r>
              <a:rPr lang="ru-RU" dirty="0"/>
              <a:t>в деятельности, сознании, общении - образовательных </a:t>
            </a:r>
            <a:r>
              <a:rPr lang="ru-RU" dirty="0" smtClean="0"/>
              <a:t>событий</a:t>
            </a:r>
            <a:r>
              <a:rPr lang="ru-RU" dirty="0"/>
              <a:t>, в рамках которых решаются задачи, носящие </a:t>
            </a:r>
            <a:r>
              <a:rPr lang="ru-RU" dirty="0" err="1"/>
              <a:t>межпредметный</a:t>
            </a:r>
            <a:r>
              <a:rPr lang="ru-RU" dirty="0"/>
              <a:t>, </a:t>
            </a:r>
            <a:r>
              <a:rPr lang="ru-RU" dirty="0" err="1" smtClean="0"/>
              <a:t>внепредметный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метапредметный</a:t>
            </a:r>
            <a:r>
              <a:rPr lang="ru-RU" dirty="0"/>
              <a:t> характер (например «погружения»); </a:t>
            </a:r>
            <a:endParaRPr lang="ru-RU" dirty="0" smtClean="0"/>
          </a:p>
          <a:p>
            <a:r>
              <a:rPr lang="ru-RU" dirty="0" smtClean="0"/>
              <a:t>связана с ситуациями, требующие от </a:t>
            </a:r>
            <a:r>
              <a:rPr lang="ru-RU" dirty="0"/>
              <a:t>учащихся самостоятельного выбора партнеров для коммуникации, форм </a:t>
            </a:r>
            <a:r>
              <a:rPr lang="ru-RU" dirty="0" smtClean="0"/>
              <a:t>и методов </a:t>
            </a:r>
            <a:r>
              <a:rPr lang="ru-RU" dirty="0"/>
              <a:t>ведения коммуникации («</a:t>
            </a:r>
            <a:r>
              <a:rPr lang="ru-RU" dirty="0" err="1"/>
              <a:t>форсайты</a:t>
            </a:r>
            <a:r>
              <a:rPr lang="ru-RU" dirty="0"/>
              <a:t>», «переговорные </a:t>
            </a:r>
            <a:r>
              <a:rPr lang="ru-RU" dirty="0" smtClean="0"/>
              <a:t>площадки»),предъявления </a:t>
            </a:r>
            <a:r>
              <a:rPr lang="ru-RU" dirty="0"/>
              <a:t>продуктов своей деятельности (проекты, исследования, ОДИ).</a:t>
            </a:r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71" y="5511534"/>
            <a:ext cx="1201092" cy="12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109"/>
            <a:ext cx="10515600" cy="1325563"/>
          </a:xfrm>
        </p:spPr>
        <p:txBody>
          <a:bodyPr/>
          <a:lstStyle/>
          <a:p>
            <a:r>
              <a:rPr lang="ru-RU" dirty="0"/>
              <a:t>Практическая направленность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связана </a:t>
            </a:r>
            <a:r>
              <a:rPr lang="ru-RU" dirty="0"/>
              <a:t>с </a:t>
            </a:r>
            <a:r>
              <a:rPr lang="ru-RU" dirty="0" smtClean="0"/>
              <a:t>использованием </a:t>
            </a:r>
            <a:r>
              <a:rPr lang="ru-RU" dirty="0"/>
              <a:t>практико-ориентированных комплексных задач и организационных </a:t>
            </a:r>
            <a:r>
              <a:rPr lang="ru-RU" dirty="0" smtClean="0"/>
              <a:t>форм обучения</a:t>
            </a:r>
            <a:r>
              <a:rPr lang="ru-RU" dirty="0"/>
              <a:t>, позволяющих: распознавать проблемы, возникающие в </a:t>
            </a:r>
            <a:r>
              <a:rPr lang="ru-RU" dirty="0" smtClean="0"/>
              <a:t>окружающей </a:t>
            </a:r>
            <a:r>
              <a:rPr lang="ru-RU" dirty="0"/>
              <a:t>действительности, которые могут быть решены средствами </a:t>
            </a:r>
            <a:r>
              <a:rPr lang="ru-RU" dirty="0" smtClean="0"/>
              <a:t>изучаемых предметов</a:t>
            </a:r>
            <a:r>
              <a:rPr lang="ru-RU" dirty="0"/>
              <a:t>, формулировать эти проблемы на языке соответствующих </a:t>
            </a:r>
            <a:r>
              <a:rPr lang="ru-RU" dirty="0" smtClean="0"/>
              <a:t>наук, решать </a:t>
            </a:r>
            <a:r>
              <a:rPr lang="ru-RU" dirty="0"/>
              <a:t>эти проблемы, используя соответствующие научные факты и </a:t>
            </a:r>
            <a:r>
              <a:rPr lang="ru-RU" dirty="0" smtClean="0"/>
              <a:t>методы, анализировать </a:t>
            </a:r>
            <a:r>
              <a:rPr lang="ru-RU" dirty="0"/>
              <a:t>использованные методы решения, интерпретировать </a:t>
            </a:r>
            <a:r>
              <a:rPr lang="ru-RU" dirty="0" smtClean="0"/>
              <a:t>полученные </a:t>
            </a:r>
            <a:r>
              <a:rPr lang="ru-RU" dirty="0"/>
              <a:t>результаты с учетом поставленной проблемы, формулировать и </a:t>
            </a:r>
            <a:r>
              <a:rPr lang="ru-RU" dirty="0" smtClean="0"/>
              <a:t>записывать </a:t>
            </a:r>
            <a:r>
              <a:rPr lang="ru-RU" dirty="0"/>
              <a:t>результаты решения.</a:t>
            </a:r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71" y="5511534"/>
            <a:ext cx="1201092" cy="12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6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317" y="377055"/>
            <a:ext cx="10515600" cy="956681"/>
          </a:xfrm>
        </p:spPr>
        <p:txBody>
          <a:bodyPr/>
          <a:lstStyle/>
          <a:p>
            <a:r>
              <a:rPr lang="ru-RU" dirty="0"/>
              <a:t>Открытость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317" y="160834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возможность </a:t>
            </a:r>
            <a:r>
              <a:rPr lang="ru-RU" dirty="0"/>
              <a:t>коммуникации обучающихся с </a:t>
            </a:r>
            <a:r>
              <a:rPr lang="ru-RU" dirty="0" smtClean="0"/>
              <a:t>обучающимися </a:t>
            </a:r>
            <a:r>
              <a:rPr lang="ru-RU" dirty="0"/>
              <a:t>других образовательных организаций региона, как с </a:t>
            </a:r>
            <a:r>
              <a:rPr lang="ru-RU" dirty="0" smtClean="0"/>
              <a:t>ровесниками, так </a:t>
            </a:r>
            <a:r>
              <a:rPr lang="ru-RU" dirty="0"/>
              <a:t>и детьми иных возрастов; представителями местного сообщества, </a:t>
            </a:r>
            <a:r>
              <a:rPr lang="ru-RU" dirty="0" smtClean="0"/>
              <a:t>бизнес-структур</a:t>
            </a:r>
            <a:r>
              <a:rPr lang="ru-RU" dirty="0"/>
              <a:t>, культурной и научной общественности для выполнения </a:t>
            </a:r>
            <a:r>
              <a:rPr lang="ru-RU" dirty="0" smtClean="0"/>
              <a:t>учебно-исследовательских </a:t>
            </a:r>
            <a:r>
              <a:rPr lang="ru-RU" dirty="0"/>
              <a:t>работ и реализации проектов; представителями </a:t>
            </a:r>
            <a:r>
              <a:rPr lang="ru-RU" dirty="0" smtClean="0"/>
              <a:t>власти, местного </a:t>
            </a:r>
            <a:r>
              <a:rPr lang="ru-RU" dirty="0"/>
              <a:t>самоуправления, фондов, спонсорами и т. п., реализуемая через </a:t>
            </a:r>
            <a:r>
              <a:rPr lang="ru-RU" dirty="0" smtClean="0"/>
              <a:t>такие </a:t>
            </a:r>
            <a:r>
              <a:rPr lang="ru-RU" dirty="0"/>
              <a:t>формы организации образовательной деятельности, как: участие в </a:t>
            </a:r>
            <a:r>
              <a:rPr lang="ru-RU" dirty="0" smtClean="0"/>
              <a:t>волонтерских </a:t>
            </a:r>
            <a:r>
              <a:rPr lang="ru-RU" dirty="0"/>
              <a:t>акциях и движениях, самостоятельная организация волонтерских </a:t>
            </a:r>
            <a:r>
              <a:rPr lang="ru-RU" dirty="0" smtClean="0"/>
              <a:t>акций</a:t>
            </a:r>
            <a:r>
              <a:rPr lang="ru-RU" dirty="0"/>
              <a:t>, участие в благотворительных акциях и движениях, самостоятельная </a:t>
            </a:r>
            <a:r>
              <a:rPr lang="ru-RU" dirty="0" smtClean="0"/>
              <a:t>организация </a:t>
            </a:r>
            <a:r>
              <a:rPr lang="ru-RU" dirty="0"/>
              <a:t>благотворительных акций, создание и реализация социальных </a:t>
            </a:r>
            <a:r>
              <a:rPr lang="ru-RU" dirty="0" smtClean="0"/>
              <a:t>проектов </a:t>
            </a:r>
            <a:r>
              <a:rPr lang="ru-RU" dirty="0"/>
              <a:t>разного масштаба и направленности, выходящих за рамки </a:t>
            </a:r>
            <a:r>
              <a:rPr lang="ru-RU" dirty="0" smtClean="0"/>
              <a:t>образовательной </a:t>
            </a:r>
            <a:r>
              <a:rPr lang="ru-RU" dirty="0"/>
              <a:t>организации, получение предметных знаний в структурах, </a:t>
            </a:r>
            <a:r>
              <a:rPr lang="ru-RU" dirty="0" smtClean="0"/>
              <a:t>альтернативных </a:t>
            </a:r>
            <a:r>
              <a:rPr lang="ru-RU" dirty="0"/>
              <a:t>образовательной организации с возможностью «конвертации» </a:t>
            </a:r>
            <a:r>
              <a:rPr lang="ru-RU" dirty="0" smtClean="0"/>
              <a:t>образовательных </a:t>
            </a:r>
            <a:r>
              <a:rPr lang="ru-RU" dirty="0"/>
              <a:t>достижений обучающихся, полученных ими в иных </a:t>
            </a:r>
            <a:r>
              <a:rPr lang="ru-RU" dirty="0" smtClean="0"/>
              <a:t>образовательных </a:t>
            </a:r>
            <a:r>
              <a:rPr lang="ru-RU" dirty="0"/>
              <a:t>структурах, организациях и событиях.</a:t>
            </a:r>
          </a:p>
        </p:txBody>
      </p:sp>
      <p:pic>
        <p:nvPicPr>
          <p:cNvPr id="5" name="Рисунок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371" y="5511534"/>
            <a:ext cx="1201092" cy="12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5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610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Специфика модели старшей школы в соответствии с ФГОС СОО</vt:lpstr>
      <vt:lpstr>Профильность</vt:lpstr>
      <vt:lpstr>Вариативность</vt:lpstr>
      <vt:lpstr>Продуктивность </vt:lpstr>
      <vt:lpstr>Индивидуализация: </vt:lpstr>
      <vt:lpstr>Самостоятельность обучающихся: </vt:lpstr>
      <vt:lpstr>Событийность</vt:lpstr>
      <vt:lpstr>Практическая направленность обучения</vt:lpstr>
      <vt:lpstr>Открытость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Ануфриев С.И.</dc:creator>
  <cp:lastModifiedBy>Ануфриев С.И.</cp:lastModifiedBy>
  <cp:revision>35</cp:revision>
  <dcterms:created xsi:type="dcterms:W3CDTF">2019-06-21T03:30:24Z</dcterms:created>
  <dcterms:modified xsi:type="dcterms:W3CDTF">2019-08-15T07:04:30Z</dcterms:modified>
</cp:coreProperties>
</file>