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84" r:id="rId3"/>
    <p:sldId id="279" r:id="rId4"/>
    <p:sldId id="280" r:id="rId5"/>
    <p:sldId id="268" r:id="rId6"/>
    <p:sldId id="285" r:id="rId7"/>
    <p:sldId id="286" r:id="rId8"/>
    <p:sldId id="287" r:id="rId9"/>
    <p:sldId id="277" r:id="rId10"/>
    <p:sldId id="288" r:id="rId11"/>
    <p:sldId id="270" r:id="rId12"/>
    <p:sldId id="259" r:id="rId13"/>
    <p:sldId id="283" r:id="rId14"/>
    <p:sldId id="289" r:id="rId15"/>
    <p:sldId id="291" r:id="rId16"/>
    <p:sldId id="292" r:id="rId17"/>
    <p:sldId id="293" r:id="rId18"/>
    <p:sldId id="290" r:id="rId19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2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991D7-C577-4085-BD8E-BF54840D3B0E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2AE6-02F3-4263-831F-BD775598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2AF7F-B9F3-4B43-9130-392C2431C70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B9A7E-6868-4E20-B17B-1C5DADC0E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3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Примерные: информационно-методическая функция, </a:t>
            </a:r>
            <a:r>
              <a:rPr lang="ru-RU" sz="1200" b="0" i="1" dirty="0" smtClean="0">
                <a:solidFill>
                  <a:srgbClr val="6E6E6E"/>
                </a:solidFill>
                <a:effectLst/>
                <a:latin typeface="Times New Roman"/>
              </a:rPr>
              <a:t>Организационно-планирующая функция</a:t>
            </a:r>
            <a:r>
              <a:rPr lang="ru-RU" sz="1200" b="0" i="0" dirty="0" smtClean="0">
                <a:solidFill>
                  <a:srgbClr val="6E6E6E"/>
                </a:solidFill>
                <a:effectLst/>
                <a:latin typeface="Times New Roman"/>
              </a:rPr>
              <a:t> позволяет рассмотреть возможное направление развертывания и конкретизации содержания образовательного стандарта общего образования по отдельному учебному предмету с учетом его специфики и логики учебного процесса.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9A7E-6868-4E20-B17B-1C5DADC0EE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Обязательно ли наличие РП?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9A7E-6868-4E20-B17B-1C5DADC0EE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2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Где размещаются РП.  содержательный раздел</a:t>
            </a:r>
            <a:r>
              <a:rPr lang="ru-RU" baseline="0" dirty="0" smtClean="0"/>
              <a:t> ООП. Утверждение.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9A7E-6868-4E20-B17B-1C5DADC0EE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9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пояснительной записки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9A7E-6868-4E20-B17B-1C5DADC0EE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8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Курсивом в примерных программах учебных предметов обозначены дидактические единицы, соответствующие блоку результатов «Выпускник получит возможность научиться».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9A7E-6868-4E20-B17B-1C5DADC0EE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9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Предметные результаты освоения ООП для учебных предметов </a:t>
            </a:r>
            <a:r>
              <a:rPr lang="ru-RU" altLang="ru-RU" b="1" dirty="0" smtClean="0"/>
              <a:t>на базовом уровне ориентированы на обеспечение преимущественно общеобразовательной и общекультурной подготовки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Предметные результаты освоения основной образовательной программы для учебных предметов </a:t>
            </a:r>
            <a:r>
              <a:rPr lang="ru-RU" altLang="ru-RU" b="1" dirty="0" smtClean="0"/>
              <a:t>на углубленном уровне ориентированы преимущественно на подготовку к последующему профессиональному образованию, развитие индивидуальных способностей обучающихся </a:t>
            </a:r>
            <a:r>
              <a:rPr lang="ru-RU" altLang="ru-RU" dirty="0" smtClean="0"/>
              <a:t>путем более глубокого, чем это предусматривается базовым курсом, освоения основ наук, систематических знаний и способов действий, присущих данному учебному предмету.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Предметные результаты освоения </a:t>
            </a:r>
            <a:r>
              <a:rPr lang="ru-RU" altLang="ru-RU" b="1" dirty="0" smtClean="0"/>
              <a:t>интегрированных учебных предметов ориентированы на формирование целостных представлений о мире и общей культуры обучающихся</a:t>
            </a:r>
            <a:r>
              <a:rPr lang="ru-RU" altLang="ru-RU" dirty="0" smtClean="0"/>
              <a:t> путем освоения систематических научных знаний и способов действий на </a:t>
            </a:r>
            <a:r>
              <a:rPr lang="ru-RU" altLang="ru-RU" dirty="0" err="1" smtClean="0"/>
              <a:t>метапредметной</a:t>
            </a:r>
            <a:r>
              <a:rPr lang="ru-RU" altLang="ru-RU" dirty="0" smtClean="0"/>
              <a:t> основе.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6192A43-BD5A-4684-9BBA-73115A76DB0F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29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участие педагогов в разработке и апробации </a:t>
            </a:r>
            <a:r>
              <a:rPr lang="ru-RU" b="1" dirty="0" smtClean="0">
                <a:solidFill>
                  <a:srgbClr val="FF0000"/>
                </a:solidFill>
              </a:rPr>
              <a:t>оценки эффективности </a:t>
            </a:r>
            <a:r>
              <a:rPr lang="ru-RU" b="1" dirty="0" smtClean="0"/>
              <a:t>работы в условиях внедрения ФГОС СОО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9A7E-6868-4E20-B17B-1C5DADC0EE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lobina@imc.tomsk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todist5454@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8064896" cy="1470025"/>
          </a:xfrm>
        </p:spPr>
        <p:txBody>
          <a:bodyPr>
            <a:noAutofit/>
          </a:bodyPr>
          <a:lstStyle/>
          <a:p>
            <a:r>
              <a:rPr lang="ru-RU" sz="3600" b="1" dirty="0"/>
              <a:t>Рабочие программы.</a:t>
            </a:r>
            <a:br>
              <a:rPr lang="ru-RU" sz="3600" b="1" dirty="0"/>
            </a:br>
            <a:r>
              <a:rPr lang="ru-RU" sz="3600" b="1" dirty="0" smtClean="0"/>
              <a:t>Методическое сопровождение внедрения ФГОС СОО</a:t>
            </a:r>
            <a:endParaRPr lang="ru-RU" sz="3600" b="1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Злобина Анна Константиновна, замдиректора МАУ </a:t>
            </a:r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ИМЦ </a:t>
            </a:r>
            <a:endParaRPr lang="ru-RU" sz="2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sym typeface="Wingdings"/>
              </a:rPr>
              <a:t></a:t>
            </a:r>
            <a:r>
              <a:rPr lang="ru-RU" sz="2400" b="1" dirty="0" smtClean="0">
                <a:solidFill>
                  <a:schemeClr val="tx1"/>
                </a:solidFill>
              </a:rPr>
              <a:t> сот. 57-66-58;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sym typeface="Wingdings"/>
              </a:rPr>
              <a:t> раб. 43-05-20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</a:t>
            </a:r>
            <a:r>
              <a:rPr lang="ru-RU" sz="2400" b="1" dirty="0" smtClean="0">
                <a:solidFill>
                  <a:schemeClr val="tx1"/>
                </a:solidFill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</a:rPr>
              <a:t>mail</a:t>
            </a:r>
            <a:r>
              <a:rPr lang="ru-RU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zlobina@imc.tomsk.ru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metodist54</a:t>
            </a:r>
            <a:r>
              <a:rPr lang="ru-RU" sz="2400" b="1" dirty="0">
                <a:solidFill>
                  <a:schemeClr val="tx1"/>
                </a:solidFill>
                <a:hlinkClick r:id="rId4"/>
              </a:rPr>
              <a:t>54</a:t>
            </a:r>
            <a:r>
              <a:rPr lang="en-US" sz="2400" b="1" dirty="0">
                <a:solidFill>
                  <a:schemeClr val="tx1"/>
                </a:solidFill>
                <a:hlinkClick r:id="rId4"/>
              </a:rPr>
              <a:t>@mail.com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Томск 2019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67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340768"/>
            <a:ext cx="8581901" cy="53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504" y="121196"/>
            <a:ext cx="8059992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ФГОС СОО. 18.2.2</a:t>
            </a:r>
            <a:r>
              <a:rPr lang="ru-RU" sz="2200" b="1" dirty="0"/>
              <a:t>. Рабочие программы учебных предметов, курсов, в том числе внеурочной деятельности должны обеспечивать достижение планируемых результатов освоения </a:t>
            </a:r>
            <a:r>
              <a:rPr lang="ru-RU" sz="2200" b="1" dirty="0" smtClean="0"/>
              <a:t>ООП СОО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800" b="1" dirty="0" smtClean="0"/>
              <a:t>18.2.2</a:t>
            </a:r>
            <a:r>
              <a:rPr lang="ru-RU" sz="3800" b="1" dirty="0"/>
              <a:t>. Рабочие программы учебных предметов, курсов, в том числе внеурочной деятельности должны обеспечивать достижение планируемых результатов освоения </a:t>
            </a:r>
            <a:r>
              <a:rPr lang="ru-RU" sz="3800" b="1" dirty="0" smtClean="0"/>
              <a:t>ООП.</a:t>
            </a:r>
            <a:endParaRPr lang="ru-RU" sz="3800" b="1" dirty="0"/>
          </a:p>
          <a:p>
            <a:pPr marL="0" indent="0">
              <a:buNone/>
            </a:pPr>
            <a:r>
              <a:rPr lang="ru-RU" sz="3800" b="1" dirty="0" smtClean="0"/>
              <a:t>	Рабочие </a:t>
            </a:r>
            <a:r>
              <a:rPr lang="ru-RU" sz="3800" b="1" dirty="0"/>
              <a:t>программы учебных предметов, курсов, в том числе внеурочной деятельности разрабатываются на основе требований к результатам освоения </a:t>
            </a:r>
            <a:r>
              <a:rPr lang="ru-RU" sz="3800" b="1" dirty="0" smtClean="0"/>
              <a:t>ООП с </a:t>
            </a:r>
            <a:r>
              <a:rPr lang="ru-RU" sz="3800" b="1" dirty="0"/>
              <a:t>учетом программ, включенных в ее структуру.</a:t>
            </a:r>
          </a:p>
          <a:p>
            <a:pPr marL="0" indent="0">
              <a:buNone/>
            </a:pPr>
            <a:r>
              <a:rPr lang="ru-RU" sz="3800" b="1" dirty="0"/>
              <a:t>Рабочие программы учебных предметов, курсов должны содержать:</a:t>
            </a:r>
          </a:p>
          <a:p>
            <a:pPr marL="0" indent="0">
              <a:buNone/>
            </a:pPr>
            <a:r>
              <a:rPr lang="ru-RU" sz="3800" b="1" dirty="0"/>
              <a:t>1) планируемые результаты освоения учебного предмета, курса;</a:t>
            </a:r>
          </a:p>
          <a:p>
            <a:pPr marL="0" indent="0">
              <a:buNone/>
            </a:pPr>
            <a:r>
              <a:rPr lang="ru-RU" sz="3800" b="1" dirty="0"/>
              <a:t>2) содержание учебного предмета, курса;</a:t>
            </a:r>
          </a:p>
          <a:p>
            <a:pPr marL="0" indent="0">
              <a:buNone/>
            </a:pPr>
            <a:r>
              <a:rPr lang="ru-RU" sz="3800" b="1" dirty="0"/>
              <a:t>3) </a:t>
            </a:r>
            <a:r>
              <a:rPr lang="ru-RU" sz="3800" b="1" dirty="0">
                <a:solidFill>
                  <a:srgbClr val="FF0000"/>
                </a:solidFill>
              </a:rPr>
              <a:t>тематическое планирование с указанием количества часов, отводимых на освоение каждой темы.</a:t>
            </a:r>
          </a:p>
          <a:p>
            <a:pPr marL="0" indent="0">
              <a:buNone/>
            </a:pPr>
            <a:r>
              <a:rPr lang="ru-RU" sz="3800" b="1" dirty="0"/>
              <a:t>Рабочие программы курсов внеурочной деятельности должны содержать:</a:t>
            </a:r>
          </a:p>
          <a:p>
            <a:pPr marL="0" indent="0">
              <a:buNone/>
            </a:pPr>
            <a:r>
              <a:rPr lang="ru-RU" sz="3800" b="1" dirty="0"/>
              <a:t>1) результаты освоения курса внеурочной деятельности;</a:t>
            </a:r>
          </a:p>
          <a:p>
            <a:pPr marL="0" indent="0">
              <a:buNone/>
            </a:pPr>
            <a:r>
              <a:rPr lang="ru-RU" sz="3800" b="1" dirty="0"/>
              <a:t>2) содержание курса внеурочной деятельности с указанием форм организации и видов деятельности;</a:t>
            </a:r>
          </a:p>
          <a:p>
            <a:pPr marL="0" indent="0">
              <a:buNone/>
            </a:pPr>
            <a:r>
              <a:rPr lang="ru-RU" sz="3800" b="1" dirty="0"/>
              <a:t>3) тематическое планирование.</a:t>
            </a:r>
          </a:p>
          <a:p>
            <a:pPr marL="0" indent="0">
              <a:buNone/>
            </a:pPr>
            <a:r>
              <a:rPr lang="ru-RU" sz="3800" b="1" dirty="0"/>
              <a:t>(п. 18.2.2 в ред. Приказа </a:t>
            </a:r>
            <a:r>
              <a:rPr lang="ru-RU" sz="3800" b="1" dirty="0" err="1"/>
              <a:t>Минобрнауки</a:t>
            </a:r>
            <a:r>
              <a:rPr lang="ru-RU" sz="3800" b="1" dirty="0"/>
              <a:t> России от 31.12.2015 </a:t>
            </a:r>
            <a:r>
              <a:rPr lang="ru-RU" sz="3800" b="1" dirty="0" smtClean="0"/>
              <a:t>№ </a:t>
            </a:r>
            <a:r>
              <a:rPr lang="ru-RU" sz="3800" b="1" dirty="0"/>
              <a:t>1578)</a:t>
            </a:r>
          </a:p>
          <a:p>
            <a:endParaRPr lang="ru-RU" dirty="0"/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23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340768"/>
            <a:ext cx="8856984" cy="540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67" y="41620"/>
            <a:ext cx="7643192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ФГОС СОО. 22</a:t>
            </a:r>
            <a:r>
              <a:rPr lang="ru-RU" sz="2800" dirty="0">
                <a:latin typeface="+mn-lt"/>
              </a:rPr>
              <a:t>.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Требования </a:t>
            </a:r>
            <a:r>
              <a:rPr lang="ru-RU" sz="2800" dirty="0">
                <a:latin typeface="+mn-lt"/>
              </a:rPr>
              <a:t>к кадровым условиям реализации </a:t>
            </a:r>
            <a:r>
              <a:rPr lang="ru-RU" sz="2800" dirty="0" smtClean="0">
                <a:latin typeface="+mn-lt"/>
              </a:rPr>
              <a:t>ООП включают</a:t>
            </a:r>
            <a:r>
              <a:rPr lang="ru-RU" sz="2800" dirty="0">
                <a:latin typeface="+mn-lt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	</a:t>
            </a:r>
            <a:r>
              <a:rPr lang="ru-RU" sz="4600" dirty="0" smtClean="0"/>
              <a:t>У </a:t>
            </a:r>
            <a:r>
              <a:rPr lang="ru-RU" sz="4600" dirty="0"/>
              <a:t>педагогического работника, реализующего основную образовательную программу, должны быть сформированы основные компетенции, необходимые для обеспечения реализации требований Стандарта и успешного достижения обучающимися планируемых результатов освоения основной образовательной программы, в том числе </a:t>
            </a:r>
            <a:r>
              <a:rPr lang="ru-RU" sz="4600" b="1" dirty="0"/>
              <a:t>умения:</a:t>
            </a:r>
          </a:p>
          <a:p>
            <a:r>
              <a:rPr lang="ru-RU" sz="4600" dirty="0"/>
              <a:t>обеспечивать условия для успешной деятельности, позитивной </a:t>
            </a:r>
            <a:r>
              <a:rPr lang="ru-RU" sz="4600" b="1" dirty="0">
                <a:solidFill>
                  <a:srgbClr val="FF0000"/>
                </a:solidFill>
              </a:rPr>
              <a:t>мотивации</a:t>
            </a:r>
            <a:r>
              <a:rPr lang="ru-RU" sz="4600" dirty="0">
                <a:solidFill>
                  <a:srgbClr val="FF0000"/>
                </a:solidFill>
              </a:rPr>
              <a:t>,</a:t>
            </a:r>
            <a:r>
              <a:rPr lang="ru-RU" sz="4600" dirty="0"/>
              <a:t> а также </a:t>
            </a:r>
            <a:r>
              <a:rPr lang="ru-RU" sz="4600" dirty="0" err="1"/>
              <a:t>самомотивирования</a:t>
            </a:r>
            <a:r>
              <a:rPr lang="ru-RU" sz="4600" dirty="0"/>
              <a:t> обучающихся;</a:t>
            </a:r>
          </a:p>
          <a:p>
            <a:r>
              <a:rPr lang="ru-RU" sz="4600" dirty="0"/>
              <a:t>осуществлять самостоятельный поиск и анализ информации с помощью современных </a:t>
            </a:r>
            <a:r>
              <a:rPr lang="ru-RU" sz="4600" b="1" dirty="0">
                <a:solidFill>
                  <a:srgbClr val="FF0000"/>
                </a:solidFill>
              </a:rPr>
              <a:t>информационно-поисковых технологий</a:t>
            </a:r>
            <a:r>
              <a:rPr lang="ru-RU" sz="4600" dirty="0">
                <a:solidFill>
                  <a:srgbClr val="FF0000"/>
                </a:solidFill>
              </a:rPr>
              <a:t>;</a:t>
            </a:r>
          </a:p>
          <a:p>
            <a:r>
              <a:rPr lang="ru-RU" sz="4600" dirty="0"/>
              <a:t>разрабатывать </a:t>
            </a:r>
            <a:r>
              <a:rPr lang="ru-RU" sz="4600" b="1" dirty="0">
                <a:solidFill>
                  <a:srgbClr val="FF0000"/>
                </a:solidFill>
              </a:rPr>
              <a:t>программы учебных предметов</a:t>
            </a:r>
            <a:r>
              <a:rPr lang="ru-RU" sz="4600" dirty="0"/>
              <a:t>, курсов, методические и дидактические материалы, выбирать учебники и учебно-методическую литературу, рекомендовать обучающимся дополнительные источники информации, в том числе </a:t>
            </a:r>
            <a:r>
              <a:rPr lang="ru-RU" sz="4600" dirty="0" err="1"/>
              <a:t>интернет-ресурсы</a:t>
            </a:r>
            <a:r>
              <a:rPr lang="ru-RU" sz="4600" dirty="0"/>
              <a:t>;</a:t>
            </a:r>
          </a:p>
          <a:p>
            <a:r>
              <a:rPr lang="ru-RU" sz="4600" dirty="0"/>
              <a:t>выявлять и отражать в основной образовательной программе специфику особых образовательных потребностей (включая региональные, национальные и (или) этнокультурные, личностные, в том числе потребности </a:t>
            </a:r>
            <a:r>
              <a:rPr lang="ru-RU" sz="4600" b="1" dirty="0">
                <a:solidFill>
                  <a:srgbClr val="FF0000"/>
                </a:solidFill>
              </a:rPr>
              <a:t>одаренных детей, детей с ограниченными возможностями здоровья и детей-инвалидов</a:t>
            </a:r>
            <a:r>
              <a:rPr lang="ru-RU" sz="4600" dirty="0">
                <a:solidFill>
                  <a:srgbClr val="FF0000"/>
                </a:solidFill>
              </a:rPr>
              <a:t>);</a:t>
            </a:r>
          </a:p>
          <a:p>
            <a:r>
              <a:rPr lang="ru-RU" sz="4600" dirty="0"/>
              <a:t>организовывать и сопровождать </a:t>
            </a:r>
            <a:r>
              <a:rPr lang="ru-RU" sz="4600" b="1" dirty="0">
                <a:solidFill>
                  <a:srgbClr val="FF0000"/>
                </a:solidFill>
              </a:rPr>
              <a:t>учебно-исследовательскую и проектную деятельность </a:t>
            </a:r>
            <a:r>
              <a:rPr lang="ru-RU" sz="4600" dirty="0"/>
              <a:t>обучающихся, выполнение ими индивидуального проекта;</a:t>
            </a:r>
          </a:p>
          <a:p>
            <a:r>
              <a:rPr lang="ru-RU" sz="4600" dirty="0"/>
              <a:t>реализовывать </a:t>
            </a:r>
            <a:r>
              <a:rPr lang="ru-RU" sz="4600" b="1" dirty="0">
                <a:solidFill>
                  <a:srgbClr val="FF0000"/>
                </a:solidFill>
              </a:rPr>
              <a:t>педагогическое оценивание деятельности обучающихся </a:t>
            </a:r>
            <a:r>
              <a:rPr lang="ru-RU" sz="4600" dirty="0"/>
              <a:t>в соответствии с требованиями Стандарта, включая: проведение стартовой и промежуточной диагностики, </a:t>
            </a:r>
            <a:r>
              <a:rPr lang="ru-RU" sz="4600" dirty="0" err="1"/>
              <a:t>внутришкольного</a:t>
            </a:r>
            <a:r>
              <a:rPr lang="ru-RU" sz="4600" dirty="0"/>
              <a:t> мониторинга, осуществление комплексной оценки способности обучающихся решать </a:t>
            </a:r>
            <a:r>
              <a:rPr lang="ru-RU" sz="4600" b="1" dirty="0">
                <a:solidFill>
                  <a:srgbClr val="FF0000"/>
                </a:solidFill>
              </a:rPr>
              <a:t>учебно-практические и учебно-познавательные задачи</a:t>
            </a:r>
            <a:r>
              <a:rPr lang="ru-RU" sz="4600" dirty="0"/>
              <a:t>; использование стандартизированных и </a:t>
            </a:r>
            <a:r>
              <a:rPr lang="ru-RU" sz="4600" dirty="0" err="1"/>
              <a:t>нестандартизированных</a:t>
            </a:r>
            <a:r>
              <a:rPr lang="ru-RU" sz="4600" dirty="0"/>
              <a:t> работ; проведение интерпретации результатов достижений обучающихся;</a:t>
            </a:r>
          </a:p>
          <a:p>
            <a:r>
              <a:rPr lang="ru-RU" sz="4600" dirty="0"/>
              <a:t>использовать возможности </a:t>
            </a:r>
            <a:r>
              <a:rPr lang="ru-RU" sz="4600" b="1" dirty="0">
                <a:solidFill>
                  <a:srgbClr val="FF0000"/>
                </a:solidFill>
              </a:rPr>
              <a:t>ИКТ,</a:t>
            </a:r>
            <a:r>
              <a:rPr lang="ru-RU" sz="4600" dirty="0"/>
              <a:t> работать с текстовыми редакторами, электронными таблицами, электронной почтой и браузерами, мультимедийным оборудованием.</a:t>
            </a:r>
          </a:p>
          <a:p>
            <a:endParaRPr lang="ru-RU" dirty="0"/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73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8352928" cy="4248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904656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+mn-lt"/>
              </a:rPr>
              <a:t>ПООП СОО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cs typeface="Vrinda"/>
              </a:rPr>
              <a:t>&lt;…</a:t>
            </a:r>
            <a:r>
              <a:rPr lang="ru-RU" b="1" dirty="0" smtClean="0"/>
              <a:t>Одним </a:t>
            </a:r>
            <a:r>
              <a:rPr lang="ru-RU" b="1" dirty="0"/>
              <a:t>из условий готовности образовательной организации к введению ФГОС СОО является </a:t>
            </a:r>
            <a:r>
              <a:rPr lang="ru-RU" b="1" dirty="0">
                <a:solidFill>
                  <a:srgbClr val="FF0000"/>
                </a:solidFill>
              </a:rPr>
              <a:t>создание системы методической работы</a:t>
            </a:r>
            <a:r>
              <a:rPr lang="ru-RU" b="1" dirty="0"/>
              <a:t>, обеспечивающей </a:t>
            </a:r>
            <a:r>
              <a:rPr lang="ru-RU" b="1" dirty="0">
                <a:solidFill>
                  <a:srgbClr val="FF0000"/>
                </a:solidFill>
              </a:rPr>
              <a:t>сопровождение</a:t>
            </a:r>
            <a:r>
              <a:rPr lang="ru-RU" b="1" dirty="0"/>
              <a:t> деятельности </a:t>
            </a:r>
            <a:r>
              <a:rPr lang="ru-RU" b="1" dirty="0">
                <a:solidFill>
                  <a:srgbClr val="FF0000"/>
                </a:solidFill>
              </a:rPr>
              <a:t>педагогов</a:t>
            </a:r>
            <a:r>
              <a:rPr lang="ru-RU" b="1" dirty="0"/>
              <a:t> на всех этапах реализации требований ФГОС </a:t>
            </a:r>
            <a:r>
              <a:rPr lang="ru-RU" b="1" dirty="0" smtClean="0"/>
              <a:t>СОО&gt; </a:t>
            </a:r>
            <a:endParaRPr lang="ru-RU" b="1" dirty="0"/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3143" y="116632"/>
            <a:ext cx="8856984" cy="56886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9999" y="433257"/>
            <a:ext cx="8363272" cy="5227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ООП СОО.           ЦЕЛЕВОЙ </a:t>
            </a:r>
            <a:r>
              <a:rPr lang="ru-RU" sz="1600" b="1" dirty="0"/>
              <a:t>РАЗДЕЛ: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пояснительная записка; </a:t>
            </a:r>
          </a:p>
          <a:p>
            <a:r>
              <a:rPr lang="ru-RU" sz="1600" b="1" dirty="0"/>
              <a:t>планируемые результаты освоения </a:t>
            </a:r>
            <a:r>
              <a:rPr lang="ru-RU" sz="1600" b="1" dirty="0" smtClean="0"/>
              <a:t>ООП СОО; </a:t>
            </a:r>
            <a:endParaRPr lang="ru-RU" sz="1600" b="1" dirty="0"/>
          </a:p>
          <a:p>
            <a:r>
              <a:rPr lang="ru-RU" sz="1600" b="1" dirty="0"/>
              <a:t>система оценки достижения планируемых результатов </a:t>
            </a:r>
            <a:r>
              <a:rPr lang="ru-RU" sz="1600" b="1" dirty="0" smtClean="0"/>
              <a:t>ООП СОО. 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СОДЕРЖАТЕЛЬНЫЙ РАЗДЕЛ: </a:t>
            </a:r>
          </a:p>
          <a:p>
            <a:r>
              <a:rPr lang="ru-RU" sz="1600" b="1" dirty="0"/>
              <a:t>программа развития универсальных учебных действий, включающая формирование компетенций обучающихся в области </a:t>
            </a:r>
            <a:r>
              <a:rPr lang="ru-RU" sz="1600" b="1" dirty="0" smtClean="0"/>
              <a:t>учебно-исследовательской </a:t>
            </a:r>
            <a:r>
              <a:rPr lang="ru-RU" sz="1600" b="1" dirty="0"/>
              <a:t>и проектной деятельности; </a:t>
            </a:r>
          </a:p>
          <a:p>
            <a:r>
              <a:rPr lang="ru-RU" sz="1600" b="1" dirty="0"/>
              <a:t>программы отдельных учебных предметов, курсов, в том числе интегрированных; </a:t>
            </a:r>
          </a:p>
          <a:p>
            <a:r>
              <a:rPr lang="ru-RU" sz="1600" b="1" dirty="0"/>
              <a:t>программа воспитания и социализации обучающихся, включающая такие направления, как духовно-нравственное развитие, воспитание обучающихся, их социализацию и профессиональную ориентацию, формирование экологической культуры, культуры здорового и безопасного образа жизни; </a:t>
            </a:r>
          </a:p>
          <a:p>
            <a:r>
              <a:rPr lang="ru-RU" sz="1600" b="1" dirty="0"/>
              <a:t>программа коррекционной работы. </a:t>
            </a:r>
          </a:p>
          <a:p>
            <a:pPr marL="0" indent="0">
              <a:buNone/>
            </a:pPr>
            <a:r>
              <a:rPr lang="ru-RU" sz="1600" b="1" dirty="0"/>
              <a:t>ОРГАНИЗАЦИОННЫЙ РАЗДЕЛ: </a:t>
            </a:r>
          </a:p>
          <a:p>
            <a:r>
              <a:rPr lang="ru-RU" sz="1600" b="1" dirty="0"/>
              <a:t>учебный план как один из основных механизмов реализации </a:t>
            </a:r>
            <a:r>
              <a:rPr lang="ru-RU" sz="1600" b="1" dirty="0" smtClean="0"/>
              <a:t>ООП СОО; </a:t>
            </a:r>
            <a:endParaRPr lang="ru-RU" sz="1600" b="1" dirty="0"/>
          </a:p>
          <a:p>
            <a:r>
              <a:rPr lang="ru-RU" sz="1600" b="1" dirty="0"/>
              <a:t>план внеурочной деятельности; </a:t>
            </a:r>
          </a:p>
          <a:p>
            <a:r>
              <a:rPr lang="ru-RU" sz="1600" b="1" dirty="0"/>
              <a:t>система условий реализации </a:t>
            </a:r>
            <a:r>
              <a:rPr lang="ru-RU" sz="1600" b="1" dirty="0" smtClean="0"/>
              <a:t>ООП СОО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8772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Содержание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ключевые  особенности ФГОС СОО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 t="22700" r="12500" b="13623"/>
          <a:stretch/>
        </p:blipFill>
        <p:spPr bwMode="auto">
          <a:xfrm>
            <a:off x="107504" y="30629"/>
            <a:ext cx="9007693" cy="674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" y="30629"/>
            <a:ext cx="1239658" cy="8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3" t="22666" r="12333" b="13185"/>
          <a:stretch/>
        </p:blipFill>
        <p:spPr bwMode="auto">
          <a:xfrm>
            <a:off x="35232" y="16024"/>
            <a:ext cx="9108768" cy="68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7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7" t="22074" r="11750" b="13630"/>
          <a:stretch/>
        </p:blipFill>
        <p:spPr bwMode="auto">
          <a:xfrm>
            <a:off x="0" y="4088"/>
            <a:ext cx="9144000" cy="68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1" t="22963" r="12416" b="12741"/>
          <a:stretch/>
        </p:blipFill>
        <p:spPr bwMode="auto">
          <a:xfrm>
            <a:off x="-1" y="26184"/>
            <a:ext cx="9167081" cy="693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87450"/>
            <a:ext cx="8352928" cy="53378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2296" r="25000" b="30963"/>
          <a:stretch/>
        </p:blipFill>
        <p:spPr bwMode="auto">
          <a:xfrm>
            <a:off x="947535" y="1340768"/>
            <a:ext cx="73087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8741" y="2474742"/>
            <a:ext cx="468052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772816"/>
            <a:ext cx="8784976" cy="46805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4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9838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ФЗ </a:t>
            </a:r>
            <a:r>
              <a:rPr lang="ru-RU" b="1" dirty="0"/>
              <a:t>«Об образовании»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3600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ym typeface="Wingdings"/>
              </a:rPr>
              <a:t></a:t>
            </a:r>
            <a:r>
              <a:rPr lang="ru-RU" sz="3600" b="1" dirty="0" smtClean="0"/>
              <a:t>Примерные рабочие программы (ст.2 п.10)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prstClr val="black"/>
                </a:solidFill>
                <a:sym typeface="Wingdings"/>
              </a:rPr>
              <a:t> </a:t>
            </a:r>
            <a:r>
              <a:rPr lang="ru-RU" sz="3600" b="1" dirty="0" smtClean="0"/>
              <a:t>Авторские программы (ст.47 п.3)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>
                <a:sym typeface="Wingdings"/>
              </a:rPr>
              <a:t> </a:t>
            </a:r>
            <a:r>
              <a:rPr lang="ru-RU" sz="3600" b="1" dirty="0" smtClean="0"/>
              <a:t>Рабочие программы (</a:t>
            </a:r>
            <a:r>
              <a:rPr lang="ru-RU" sz="3600" b="1" dirty="0" err="1" smtClean="0"/>
              <a:t>ст</a:t>
            </a:r>
            <a:r>
              <a:rPr lang="ru-RU" sz="3600" b="1" dirty="0" smtClean="0"/>
              <a:t> 2 п.9)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763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772816"/>
            <a:ext cx="8640960" cy="46805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Педагогические работники обязаны осуществлять свою деятельность на высоком профессиональном уровне, обеспечивать в полном объеме реализацию преподаваемого учебного предмета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соответствии с утвержденной рабочей программой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4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9838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ст.48 </a:t>
            </a:r>
            <a:r>
              <a:rPr lang="ru-RU" b="1" dirty="0"/>
              <a:t>ФЗ «Об образовании»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04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412776"/>
            <a:ext cx="8784976" cy="53285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4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9838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+mn-lt"/>
              </a:rPr>
              <a:t>ст.2 </a:t>
            </a:r>
            <a:r>
              <a:rPr lang="ru-RU" b="1" dirty="0">
                <a:latin typeface="+mn-lt"/>
              </a:rPr>
              <a:t>ФЗ «Об образовании»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78389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10) примерная основная образовательная программа - учебно-методическая документация (примерный учебный план, примерный календарный учебный график, примерные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рабочие программы </a:t>
            </a:r>
            <a:r>
              <a:rPr lang="ru-RU" sz="2400" b="1" dirty="0">
                <a:ea typeface="Times New Roman" panose="02020603050405020304" pitchFamily="18" charset="0"/>
              </a:rPr>
              <a:t>учебных предметов, курсов, дисциплин (модулей), иных компонентов),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</a:t>
            </a:r>
            <a:r>
              <a:rPr lang="ru-RU" sz="2400" b="1" dirty="0" smtClean="0">
                <a:ea typeface="Times New Roman" panose="02020603050405020304" pitchFamily="18" charset="0"/>
              </a:rPr>
              <a:t>программы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340768"/>
            <a:ext cx="8581901" cy="53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504" y="121196"/>
            <a:ext cx="8059992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ФГОС СОО. 18.2.2</a:t>
            </a:r>
            <a:r>
              <a:rPr lang="ru-RU" sz="2200" b="1" dirty="0"/>
              <a:t>. Рабочие программы учебных предметов, курсов, в том числе внеурочной деятельности должны обеспечивать достижение планируемых результатов освоения </a:t>
            </a:r>
            <a:r>
              <a:rPr lang="ru-RU" sz="2200" b="1" dirty="0" smtClean="0"/>
              <a:t>ООП СОО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800" b="1" dirty="0" smtClean="0"/>
              <a:t>18.2.2</a:t>
            </a:r>
            <a:r>
              <a:rPr lang="ru-RU" sz="3800" b="1" dirty="0"/>
              <a:t>. Рабочие программы учебных предметов, курсов, в том числе внеурочной деятельности должны обеспечивать достижение планируемых результатов освоения </a:t>
            </a:r>
            <a:r>
              <a:rPr lang="ru-RU" sz="3800" b="1" dirty="0" smtClean="0"/>
              <a:t>ООП.</a:t>
            </a:r>
            <a:endParaRPr lang="ru-RU" sz="3800" b="1" dirty="0"/>
          </a:p>
          <a:p>
            <a:pPr marL="0" indent="0">
              <a:buNone/>
            </a:pPr>
            <a:r>
              <a:rPr lang="ru-RU" sz="3800" b="1" dirty="0" smtClean="0"/>
              <a:t>	Рабочие </a:t>
            </a:r>
            <a:r>
              <a:rPr lang="ru-RU" sz="3800" b="1" dirty="0"/>
              <a:t>программы учебных предметов, курсов, в том числе внеурочной деятельности разрабатываются на основе требований к результатам освоения </a:t>
            </a:r>
            <a:r>
              <a:rPr lang="ru-RU" sz="3800" b="1" dirty="0" smtClean="0"/>
              <a:t>ООП с </a:t>
            </a:r>
            <a:r>
              <a:rPr lang="ru-RU" sz="3800" b="1" dirty="0"/>
              <a:t>учетом программ, включенных в ее структуру.</a:t>
            </a:r>
          </a:p>
          <a:p>
            <a:pPr marL="0" indent="0">
              <a:buNone/>
            </a:pPr>
            <a:r>
              <a:rPr lang="ru-RU" sz="3800" b="1" dirty="0"/>
              <a:t>Рабочие программы учебных предметов, курсов должны содержать:</a:t>
            </a:r>
          </a:p>
          <a:p>
            <a:pPr marL="0" indent="0">
              <a:buNone/>
            </a:pPr>
            <a:r>
              <a:rPr lang="ru-RU" sz="3800" b="1" dirty="0"/>
              <a:t>1) планируемые результаты освоения учебного предмета, курса;</a:t>
            </a:r>
          </a:p>
          <a:p>
            <a:pPr marL="0" indent="0">
              <a:buNone/>
            </a:pPr>
            <a:r>
              <a:rPr lang="ru-RU" sz="3800" b="1" dirty="0"/>
              <a:t>2) содержание учебного предмета, курса;</a:t>
            </a:r>
          </a:p>
          <a:p>
            <a:pPr marL="0" indent="0">
              <a:buNone/>
            </a:pPr>
            <a:r>
              <a:rPr lang="ru-RU" sz="3800" b="1" dirty="0"/>
              <a:t>3) тематическое планирование с указанием количества часов, отводимых на освоение каждой темы.</a:t>
            </a:r>
          </a:p>
          <a:p>
            <a:pPr marL="0" indent="0">
              <a:buNone/>
            </a:pPr>
            <a:r>
              <a:rPr lang="ru-RU" sz="3800" b="1" dirty="0"/>
              <a:t>Рабочие программы курсов внеурочной деятельности должны содержать:</a:t>
            </a:r>
          </a:p>
          <a:p>
            <a:pPr marL="0" indent="0">
              <a:buNone/>
            </a:pPr>
            <a:r>
              <a:rPr lang="ru-RU" sz="3800" b="1" dirty="0"/>
              <a:t>1) результаты освоения курса внеурочной деятельности;</a:t>
            </a:r>
          </a:p>
          <a:p>
            <a:pPr marL="0" indent="0">
              <a:buNone/>
            </a:pPr>
            <a:r>
              <a:rPr lang="ru-RU" sz="3800" b="1" dirty="0"/>
              <a:t>2) содержание курса внеурочной деятельности </a:t>
            </a:r>
            <a:r>
              <a:rPr lang="ru-RU" sz="3800" b="1" dirty="0">
                <a:solidFill>
                  <a:srgbClr val="FF0000"/>
                </a:solidFill>
              </a:rPr>
              <a:t>с указанием форм организации и видов деятельности;</a:t>
            </a:r>
          </a:p>
          <a:p>
            <a:pPr marL="0" indent="0">
              <a:buNone/>
            </a:pPr>
            <a:r>
              <a:rPr lang="ru-RU" sz="3800" b="1" dirty="0"/>
              <a:t>3) тематическое планирование.</a:t>
            </a:r>
          </a:p>
          <a:p>
            <a:pPr marL="0" indent="0">
              <a:buNone/>
            </a:pPr>
            <a:r>
              <a:rPr lang="ru-RU" sz="3800" b="1" dirty="0"/>
              <a:t>(п. 18.2.2 в ред. Приказа </a:t>
            </a:r>
            <a:r>
              <a:rPr lang="ru-RU" sz="3800" b="1" dirty="0" err="1"/>
              <a:t>Минобрнауки</a:t>
            </a:r>
            <a:r>
              <a:rPr lang="ru-RU" sz="3800" b="1" dirty="0"/>
              <a:t> России от 31.12.2015 </a:t>
            </a:r>
            <a:r>
              <a:rPr lang="ru-RU" sz="3800" b="1" dirty="0" smtClean="0"/>
              <a:t>№ </a:t>
            </a:r>
            <a:r>
              <a:rPr lang="ru-RU" sz="3800" b="1" dirty="0"/>
              <a:t>1578)</a:t>
            </a:r>
          </a:p>
          <a:p>
            <a:endParaRPr lang="ru-RU" dirty="0"/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23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8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340768"/>
            <a:ext cx="8784976" cy="54726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88832" cy="107081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18.1.2</a:t>
            </a:r>
            <a:r>
              <a:rPr lang="ru-RU" sz="2800" b="1" dirty="0">
                <a:latin typeface="+mn-lt"/>
              </a:rPr>
              <a:t>. Планируемые результаты освоения обучающимися </a:t>
            </a:r>
            <a:r>
              <a:rPr lang="ru-RU" sz="2800" b="1" dirty="0" smtClean="0">
                <a:latin typeface="+mn-lt"/>
              </a:rPr>
              <a:t>ООП СОО должны</a:t>
            </a:r>
            <a:r>
              <a:rPr lang="ru-RU" sz="2800" b="1" dirty="0">
                <a:latin typeface="+mn-lt"/>
              </a:rPr>
              <a:t>:</a:t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2</a:t>
            </a:r>
            <a:r>
              <a:rPr lang="ru-RU" sz="2400" b="1" dirty="0"/>
              <a:t>) являться содержательной и </a:t>
            </a:r>
            <a:r>
              <a:rPr lang="ru-RU" sz="2400" b="1" dirty="0" err="1"/>
              <a:t>критериальной</a:t>
            </a:r>
            <a:r>
              <a:rPr lang="ru-RU" sz="2400" b="1" dirty="0"/>
              <a:t> основой для разработки </a:t>
            </a:r>
            <a:r>
              <a:rPr lang="ru-RU" sz="2400" b="1" dirty="0">
                <a:solidFill>
                  <a:srgbClr val="FF0000"/>
                </a:solidFill>
              </a:rPr>
              <a:t>рабочих программ </a:t>
            </a:r>
            <a:r>
              <a:rPr lang="ru-RU" sz="2400" b="1" dirty="0"/>
              <a:t>учебных предметов, курсов, рабочих программ курсов внеурочной деятельности, программ развития универсальных учебных действий, воспитания и социализации, а также для системы оценки качества освоения обучающимися основной образовательной программы в соответствии с требованиями Стандарта.</a:t>
            </a:r>
          </a:p>
          <a:p>
            <a:pPr marL="0" indent="0" algn="just">
              <a:buNone/>
            </a:pPr>
            <a:r>
              <a:rPr lang="ru-RU" sz="2400" b="1" dirty="0" smtClean="0"/>
              <a:t>(</a:t>
            </a:r>
            <a:r>
              <a:rPr lang="ru-RU" sz="2400" b="1" dirty="0"/>
              <a:t>в ред. Приказа </a:t>
            </a:r>
            <a:r>
              <a:rPr lang="ru-RU" sz="2400" b="1" dirty="0" err="1"/>
              <a:t>Минобрнауки</a:t>
            </a:r>
            <a:r>
              <a:rPr lang="ru-RU" sz="2400" b="1" dirty="0"/>
              <a:t> России от 29.12.2014 </a:t>
            </a:r>
            <a:r>
              <a:rPr lang="ru-RU" sz="2400" b="1" dirty="0" smtClean="0"/>
              <a:t>№ </a:t>
            </a:r>
            <a:r>
              <a:rPr lang="ru-RU" sz="2400" b="1" dirty="0"/>
              <a:t>1645)</a:t>
            </a:r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455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340768"/>
            <a:ext cx="8784976" cy="5256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88832" cy="107081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18.1.2</a:t>
            </a:r>
            <a:r>
              <a:rPr lang="ru-RU" sz="2800" b="1" dirty="0">
                <a:latin typeface="+mn-lt"/>
              </a:rPr>
              <a:t>. Планируемые результаты освоения обучающимися </a:t>
            </a:r>
            <a:r>
              <a:rPr lang="ru-RU" sz="2800" b="1" dirty="0" smtClean="0">
                <a:latin typeface="+mn-lt"/>
              </a:rPr>
              <a:t>ООП СОО должны</a:t>
            </a:r>
            <a:r>
              <a:rPr lang="ru-RU" sz="2800" b="1" dirty="0">
                <a:latin typeface="+mn-lt"/>
              </a:rPr>
              <a:t>:</a:t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/>
              <a:t>Планируемые результаты освоения обучающимися </a:t>
            </a:r>
            <a:r>
              <a:rPr lang="ru-RU" sz="2800" b="1" dirty="0" smtClean="0"/>
              <a:t>ООП СОО должны </a:t>
            </a:r>
            <a:r>
              <a:rPr lang="ru-RU" sz="2800" b="1" dirty="0">
                <a:solidFill>
                  <a:srgbClr val="FF0000"/>
                </a:solidFill>
              </a:rPr>
              <a:t>уточнять и конкретизировать </a:t>
            </a:r>
            <a:r>
              <a:rPr lang="ru-RU" sz="2800" b="1" dirty="0"/>
              <a:t>общее понимание </a:t>
            </a:r>
            <a:r>
              <a:rPr lang="ru-RU" sz="2800" b="1" dirty="0">
                <a:solidFill>
                  <a:srgbClr val="FF0000"/>
                </a:solidFill>
              </a:rPr>
              <a:t>личностных, метапредметных и предметных </a:t>
            </a:r>
            <a:r>
              <a:rPr lang="ru-RU" sz="2800" b="1" dirty="0"/>
              <a:t>результатов как с позиций организации их достижения в образовательной деятельности, так и с позиций оценки достижения этих результатов.</a:t>
            </a:r>
          </a:p>
          <a:p>
            <a:pPr marL="0" indent="0" algn="just">
              <a:buNone/>
            </a:pPr>
            <a:r>
              <a:rPr lang="ru-RU" sz="2800" b="1" dirty="0"/>
              <a:t>(в ред. Приказа </a:t>
            </a:r>
            <a:r>
              <a:rPr lang="ru-RU" sz="2800" b="1" dirty="0" err="1"/>
              <a:t>Минобрнауки</a:t>
            </a:r>
            <a:r>
              <a:rPr lang="ru-RU" sz="2800" b="1" dirty="0"/>
              <a:t> России от 29.12.2014 </a:t>
            </a:r>
            <a:r>
              <a:rPr lang="ru-RU" sz="2800" b="1" dirty="0" smtClean="0"/>
              <a:t>№ </a:t>
            </a:r>
            <a:r>
              <a:rPr lang="ru-RU" sz="2800" b="1" dirty="0"/>
              <a:t>1645)</a:t>
            </a:r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455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556792"/>
            <a:ext cx="8784976" cy="5256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04856" cy="136815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b="1" dirty="0" smtClean="0">
                <a:latin typeface="+mn-lt"/>
              </a:rPr>
              <a:t>II</a:t>
            </a:r>
            <a:r>
              <a:rPr lang="ru-RU" sz="2800" b="1" dirty="0">
                <a:latin typeface="+mn-lt"/>
              </a:rPr>
              <a:t>. Требования к результатам освоения </a:t>
            </a:r>
            <a:r>
              <a:rPr lang="ru-RU" sz="2800" b="1" dirty="0" smtClean="0">
                <a:latin typeface="+mn-lt"/>
              </a:rPr>
              <a:t>ООП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400" dirty="0" smtClean="0">
                <a:latin typeface="+mn-lt"/>
              </a:rPr>
              <a:t>6</a:t>
            </a:r>
            <a:r>
              <a:rPr lang="ru-RU" sz="2400" dirty="0">
                <a:latin typeface="+mn-lt"/>
              </a:rPr>
              <a:t>. </a:t>
            </a:r>
            <a:r>
              <a:rPr lang="ru-RU" sz="2400" b="1" dirty="0">
                <a:latin typeface="+mn-lt"/>
              </a:rPr>
              <a:t>Стандарт устанавливает требования к результатам освоения обучающимися </a:t>
            </a:r>
            <a:r>
              <a:rPr lang="ru-RU" sz="2400" b="1" dirty="0" smtClean="0">
                <a:latin typeface="+mn-lt"/>
              </a:rPr>
              <a:t>ООП: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….</a:t>
            </a:r>
            <a:r>
              <a:rPr lang="ru-RU" sz="2400" b="1" dirty="0" err="1" smtClean="0">
                <a:solidFill>
                  <a:srgbClr val="FF0000"/>
                </a:solidFill>
              </a:rPr>
              <a:t>метапредметным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r>
              <a:rPr lang="ru-RU" sz="2400" b="1" dirty="0"/>
              <a:t> включающим освоенные обучающимися </a:t>
            </a:r>
            <a:r>
              <a:rPr lang="ru-RU" sz="2400" b="1" dirty="0" err="1">
                <a:solidFill>
                  <a:srgbClr val="FF0000"/>
                </a:solidFill>
              </a:rPr>
              <a:t>межпредметные</a:t>
            </a:r>
            <a:r>
              <a:rPr lang="ru-RU" sz="2400" b="1" dirty="0">
                <a:solidFill>
                  <a:srgbClr val="FF0000"/>
                </a:solidFill>
              </a:rPr>
              <a:t> понятия </a:t>
            </a:r>
            <a:r>
              <a:rPr lang="ru-RU" sz="2400" b="1" dirty="0"/>
              <a:t>и универсальные учебные действия (</a:t>
            </a:r>
            <a:r>
              <a:rPr lang="ru-RU" sz="2400" b="1" dirty="0">
                <a:solidFill>
                  <a:srgbClr val="FF0000"/>
                </a:solidFill>
              </a:rPr>
              <a:t>регулятивные, познавательные, коммуникативные</a:t>
            </a:r>
            <a:r>
              <a:rPr lang="ru-RU" sz="2400" b="1" dirty="0"/>
              <a:t>), способность их использования в познавательной и социальной практике, самостоятельность в планировании и осуществлении учебной деятельности и организации учебного сотрудничества с педагогами и сверстниками, способность к построению индивидуальной образовательной траектории, владение навыками </a:t>
            </a:r>
            <a:r>
              <a:rPr lang="ru-RU" sz="2400" b="1" dirty="0">
                <a:solidFill>
                  <a:srgbClr val="FF0000"/>
                </a:solidFill>
              </a:rPr>
              <a:t>учебно-исследовательской, проектной </a:t>
            </a:r>
            <a:r>
              <a:rPr lang="ru-RU" sz="2400" b="1" dirty="0"/>
              <a:t>и социальной </a:t>
            </a:r>
            <a:r>
              <a:rPr lang="ru-RU" sz="2400" b="1" dirty="0" smtClean="0"/>
              <a:t>деятельности…</a:t>
            </a:r>
            <a:endParaRPr lang="ru-RU" sz="2400" b="1" dirty="0"/>
          </a:p>
        </p:txBody>
      </p:sp>
      <p:pic>
        <p:nvPicPr>
          <p:cNvPr id="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472362" cy="98301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altLang="ru-RU" sz="2000" b="1" dirty="0" smtClean="0">
                <a:latin typeface="+mn-lt"/>
              </a:rPr>
              <a:t>ФГОС СОО  п. 9. Предметные результаты освоения основной образовательной программы устанавливаются для учебных предметов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на базовом и углубленном уровнях</a:t>
            </a:r>
            <a:endParaRPr lang="ru-RU" altLang="ru-RU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28297" y="116632"/>
            <a:ext cx="1656184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Ключевые особенности ФГОС СОО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95536" y="1643063"/>
            <a:ext cx="41407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32D2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Базовый уровень - </a:t>
            </a:r>
            <a:r>
              <a:rPr lang="ru-RU" altLang="ru-RU" sz="2400" b="1" dirty="0">
                <a:latin typeface="+mn-lt"/>
              </a:rPr>
              <a:t>общеобразовательная и общекультурная подготовка. 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857750" y="1643063"/>
            <a:ext cx="3786188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32D23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Углубленный уровень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+mn-lt"/>
              </a:rPr>
              <a:t>подготовка к последующему профессиональному образованию, развитие индивидуальных способностей обучающихся.</a:t>
            </a:r>
            <a:endParaRPr lang="ru-RU" altLang="ru-RU" sz="2400" dirty="0">
              <a:latin typeface="+mn-lt"/>
            </a:endParaRP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95535" y="3429000"/>
            <a:ext cx="41407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32D2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Интегрированные учебные предметы</a:t>
            </a:r>
            <a:r>
              <a:rPr lang="ru-RU" altLang="ru-RU" sz="1800" b="1" dirty="0">
                <a:latin typeface="+mn-lt"/>
              </a:rPr>
              <a:t> - формирование целостных представлений о мире и общей культуры обучающихся.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285750" y="5429250"/>
            <a:ext cx="8501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Предметные результаты освоения ООП должны обеспечивать возможность дальнейшего успешного профессионального обучения или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447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676</Words>
  <Application>Microsoft Office PowerPoint</Application>
  <PresentationFormat>Экран (4:3)</PresentationFormat>
  <Paragraphs>99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Vrinda</vt:lpstr>
      <vt:lpstr>Wingdings</vt:lpstr>
      <vt:lpstr>Тема Office</vt:lpstr>
      <vt:lpstr>Рабочие программы. Методическое сопровождение внедрения ФГОС СОО</vt:lpstr>
      <vt:lpstr> ФЗ «Об образовании» </vt:lpstr>
      <vt:lpstr> ст.48 ФЗ «Об образовании» </vt:lpstr>
      <vt:lpstr> ст.2 ФЗ «Об образовании» </vt:lpstr>
      <vt:lpstr>  ФГОС СОО. 18.2.2. Рабочие программы учебных предметов, курсов, в том числе внеурочной деятельности должны обеспечивать достижение планируемых результатов освоения ООП СОО </vt:lpstr>
      <vt:lpstr> 18.1.2. Планируемые результаты освоения обучающимися ООП СОО должны: </vt:lpstr>
      <vt:lpstr> 18.1.2. Планируемые результаты освоения обучающимися ООП СОО должны: </vt:lpstr>
      <vt:lpstr> II. Требования к результатам освоения ООП 6. Стандарт устанавливает требования к результатам освоения обучающимися ООП: </vt:lpstr>
      <vt:lpstr>ФГОС СОО  п. 9. Предметные результаты освоения основной образовательной программы устанавливаются для учебных предметов на базовом и углубленном уровнях</vt:lpstr>
      <vt:lpstr>  ФГОС СОО. 18.2.2. Рабочие программы учебных предметов, курсов, в том числе внеурочной деятельности должны обеспечивать достижение планируемых результатов освоения ООП СОО </vt:lpstr>
      <vt:lpstr>ФГОС СОО. 22.  Требования к кадровым условиям реализации ООП включают:</vt:lpstr>
      <vt:lpstr>ПООП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Слушатель</cp:lastModifiedBy>
  <cp:revision>45</cp:revision>
  <cp:lastPrinted>2019-08-22T07:41:10Z</cp:lastPrinted>
  <dcterms:created xsi:type="dcterms:W3CDTF">2019-08-18T07:56:23Z</dcterms:created>
  <dcterms:modified xsi:type="dcterms:W3CDTF">2019-08-23T02:33:36Z</dcterms:modified>
</cp:coreProperties>
</file>