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59" r:id="rId6"/>
    <p:sldId id="260" r:id="rId7"/>
    <p:sldId id="267" r:id="rId8"/>
    <p:sldId id="261" r:id="rId9"/>
    <p:sldId id="262" r:id="rId10"/>
    <p:sldId id="269" r:id="rId11"/>
    <p:sldId id="268" r:id="rId12"/>
    <p:sldId id="266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DF7"/>
    <a:srgbClr val="BCD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DCBA4-958B-4EF3-A644-11CECF0C9E2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B10E0-1F4F-4E77-983B-E13C4AF78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55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B10E0-1F4F-4E77-983B-E13C4AF780E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7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2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43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8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04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3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44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11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1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5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75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2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4782-713E-4E11-9D7B-1135DB538229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8458-AC82-46B9-A556-7CEC4C956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2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_1973@sib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658" y="146403"/>
            <a:ext cx="9179271" cy="65688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11517" y="5124261"/>
            <a:ext cx="8908610" cy="14757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50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331847"/>
            <a:ext cx="11905308" cy="542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КОНКУРСНЫЕ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МЕРОПРИЯТИЯ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base"/>
            <a:r>
              <a:rPr lang="ru-RU" sz="2800" b="1" dirty="0">
                <a:solidFill>
                  <a:schemeClr val="tx1"/>
                </a:solidFill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</a:rPr>
              <a:t>) </a:t>
            </a:r>
            <a:r>
              <a:rPr lang="ru-RU" sz="2800" b="1" dirty="0">
                <a:solidFill>
                  <a:schemeClr val="tx1"/>
                </a:solidFill>
              </a:rPr>
              <a:t>Конкурсное испытание </a:t>
            </a:r>
            <a:r>
              <a:rPr lang="ru-RU" sz="2800" b="1" dirty="0" smtClean="0">
                <a:solidFill>
                  <a:schemeClr val="tx1"/>
                </a:solidFill>
              </a:rPr>
              <a:t>«Разговор с экспертом</a:t>
            </a:r>
            <a:r>
              <a:rPr lang="ru-RU" sz="2800" b="1" dirty="0" smtClean="0">
                <a:solidFill>
                  <a:schemeClr val="tx1"/>
                </a:solidFill>
              </a:rPr>
              <a:t>»</a:t>
            </a:r>
          </a:p>
          <a:p>
            <a:pPr algn="just" fontAlgn="base"/>
            <a:r>
              <a:rPr lang="ru-RU" sz="2000" dirty="0">
                <a:solidFill>
                  <a:schemeClr val="tx1"/>
                </a:solidFill>
              </a:rPr>
              <a:t>Цель: раскрытие потенциала лидерских качеств, коммуникативной и рефлексивной культуры участников Конкурса, демонстрация понимания стратегических направлений развития образования и представление собственного видения конструктивных решений существующих проблем.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Формат </a:t>
            </a:r>
            <a:r>
              <a:rPr lang="ru-RU" sz="2000" dirty="0">
                <a:solidFill>
                  <a:schemeClr val="tx1"/>
                </a:solidFill>
              </a:rPr>
              <a:t>конкурсного мероприятия: разговор с экспертом. Тема конкурсного испытания определяется оргкомитетом конкурса и доводится до участников за сутки до проведения Конкурсного испытания.</a:t>
            </a:r>
          </a:p>
          <a:p>
            <a:pPr algn="just" fontAlgn="base"/>
            <a:endParaRPr lang="ru-RU" sz="2000" dirty="0" smtClean="0">
              <a:solidFill>
                <a:schemeClr val="tx1"/>
              </a:solidFill>
            </a:endParaRPr>
          </a:p>
          <a:p>
            <a:pPr fontAlgn="base"/>
            <a:r>
              <a:rPr lang="ru-RU" sz="2000" dirty="0" smtClean="0">
                <a:solidFill>
                  <a:schemeClr val="tx1"/>
                </a:solidFill>
              </a:rPr>
              <a:t>Продолжительность </a:t>
            </a:r>
            <a:r>
              <a:rPr lang="ru-RU" sz="2000" dirty="0">
                <a:solidFill>
                  <a:schemeClr val="tx1"/>
                </a:solidFill>
              </a:rPr>
              <a:t>разговора до 15 минут.</a:t>
            </a:r>
          </a:p>
          <a:p>
            <a:pPr fontAlgn="base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1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331847"/>
            <a:ext cx="11905308" cy="542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ПОРЯДОК ВЫДВИЖЕНИЯ КОНКУРСАНТА</a:t>
            </a:r>
          </a:p>
          <a:p>
            <a:pPr lvl="0" algn="just"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муниципальном уровне назначается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координатор конкурса</a:t>
            </a:r>
          </a:p>
          <a:p>
            <a:pPr lvl="0" algn="just">
              <a:lnSpc>
                <a:spcPct val="120000"/>
              </a:lnSpc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Перечень документов для рассмотрения  на заседании МГОС/ГОС: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заявка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рассмотрение кандидатуры для участия в региональном Конкурсе;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Конкурсные материалы.</a:t>
            </a:r>
          </a:p>
          <a:p>
            <a:pPr lvl="0" algn="just">
              <a:lnSpc>
                <a:spcPct val="120000"/>
              </a:lnSpc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МГОС/ГОС рассматривает документы участника и оформляет протоколом решение о выдвижении участника на Конкурс «__________________».</a:t>
            </a:r>
          </a:p>
          <a:p>
            <a:pPr lvl="0" algn="just"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Оформляются для участника Конкурса следующие документы: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Выписка из решения МГОС/ГОС о выдвижении __________ на региональный конкурс ____________  (подпись председателя и секретаря);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Письмо-подтверждение, подписанное председателем и секретарем МГОС/ГОС.</a:t>
            </a:r>
          </a:p>
          <a:p>
            <a:pPr lvl="0" algn="just">
              <a:lnSpc>
                <a:spcPct val="120000"/>
              </a:lnSpc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Конкурсант формирует папку конкурсных документов и материалов  и по описи передаёт муниципальному оператору Конкурса 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и заявку от муниципального органа, осуществляющего управление в сфере образования/образовательной организации, подведомственной Департаменту общего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выписку из протокола решения заседания МГОС/ГОС о выдвижении данного участника на Конкурс;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письмо-подтверждение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МГОС/ГОС;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 участника в формате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(Приложение 4);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портфолио конкурсанта в формате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 более 12 стр.);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ссылку на видеоролик «Я директор (заведующий)», размещенный на Интернет-ресурсе (блог, веб-страница, сайт образовательной организации и др.);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цветную фотографию участника Конкурса (жанровая в формате.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Муниципальный оператор передаёт документы и конкурсные материалы конкурсантов от муниципального образования региональному Оператору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Конкурса. </a:t>
            </a:r>
            <a:endParaRPr lang="ru-RU" sz="1200" dirty="0">
              <a:solidFill>
                <a:schemeClr val="tx1"/>
              </a:solidFill>
            </a:endParaRPr>
          </a:p>
          <a:p>
            <a:pPr algn="just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5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296678"/>
            <a:ext cx="11905308" cy="542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ФИНАНСИРОВАНИЕ МЕРОПРИЯТИЯ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Постановление Губернатора Томской области от 26.03.2020 № 25 «О премиях Губернатора Томской области лучшим педагогическим и руководящим работникам в сфере общего и дополнительного образования Томской области»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п.11 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3 премии –  по 120 тыс. руб. – победителям в каждой номинации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6 </a:t>
            </a:r>
            <a:r>
              <a:rPr lang="ru-RU" sz="2800" dirty="0">
                <a:solidFill>
                  <a:schemeClr val="tx1"/>
                </a:solidFill>
              </a:rPr>
              <a:t>премий - по 100 тыс. руб</a:t>
            </a:r>
            <a:r>
              <a:rPr lang="ru-RU" sz="2800" dirty="0" smtClean="0">
                <a:solidFill>
                  <a:schemeClr val="tx1"/>
                </a:solidFill>
              </a:rPr>
              <a:t>. - 2-3 место в каждой номинации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14 премий – по 50 тыс. руб. – 4-10 место номинации «Директор школы», «Заведующий детского сада</a:t>
            </a:r>
            <a:r>
              <a:rPr lang="ru-RU" sz="2800" dirty="0" smtClean="0">
                <a:solidFill>
                  <a:schemeClr val="tx1"/>
                </a:solidFill>
              </a:rPr>
              <a:t>».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65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349954"/>
            <a:ext cx="11905308" cy="542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</a:p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РАДЫ ВСТРЕЧЕ!</a:t>
            </a:r>
          </a:p>
          <a:p>
            <a:pPr algn="ctr"/>
            <a:endParaRPr lang="ru-RU" sz="60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47707" y="5097101"/>
            <a:ext cx="34784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Плотникова Наталья Николаевна,</a:t>
            </a:r>
          </a:p>
          <a:p>
            <a:pPr fontAlgn="base"/>
            <a:r>
              <a:rPr lang="ru-RU" sz="1600" dirty="0" smtClean="0"/>
              <a:t>заведующий кафедрой </a:t>
            </a:r>
            <a:r>
              <a:rPr lang="ru-RU" sz="1600" dirty="0" err="1" smtClean="0"/>
              <a:t>УиЭО</a:t>
            </a:r>
            <a:r>
              <a:rPr lang="ru-RU" sz="1600" dirty="0" smtClean="0"/>
              <a:t>, </a:t>
            </a:r>
            <a:r>
              <a:rPr lang="ru-RU" sz="1600" dirty="0" err="1"/>
              <a:t>к.пед.н</a:t>
            </a:r>
            <a:r>
              <a:rPr lang="ru-RU" sz="1600" dirty="0"/>
              <a:t>.</a:t>
            </a:r>
          </a:p>
          <a:p>
            <a:pPr fontAlgn="base"/>
            <a:r>
              <a:rPr lang="ru-RU" sz="1600" dirty="0" smtClean="0"/>
              <a:t>+</a:t>
            </a:r>
            <a:r>
              <a:rPr lang="ru-RU" sz="1600" dirty="0"/>
              <a:t>7 (3822) 90-20-43</a:t>
            </a:r>
          </a:p>
          <a:p>
            <a:pPr fontAlgn="base"/>
            <a:r>
              <a:rPr lang="ru-RU" sz="1600" dirty="0"/>
              <a:t> 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natali_1973@sibmail.com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fontAlgn="base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600" dirty="0"/>
              <a:t>205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8880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76" y="243418"/>
            <a:ext cx="2638671" cy="24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96285" y="434566"/>
            <a:ext cx="8600792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6285" y="1555687"/>
            <a:ext cx="8600792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Учредитель Конкурса – Департамент общего образования Томской области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Оператор - ТОИПКРО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175" y="2879991"/>
            <a:ext cx="5540721" cy="38376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ЦЕЛИ КОНКУРСА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выявление, поддержка </a:t>
            </a:r>
            <a:r>
              <a:rPr lang="ru-RU" sz="1500" dirty="0">
                <a:solidFill>
                  <a:schemeClr val="tx1"/>
                </a:solidFill>
              </a:rPr>
              <a:t>и </a:t>
            </a:r>
            <a:r>
              <a:rPr lang="ru-RU" sz="1500" dirty="0" smtClean="0">
                <a:solidFill>
                  <a:schemeClr val="tx1"/>
                </a:solidFill>
              </a:rPr>
              <a:t>поощрение талантливых </a:t>
            </a:r>
            <a:r>
              <a:rPr lang="ru-RU" sz="1500" dirty="0">
                <a:solidFill>
                  <a:schemeClr val="tx1"/>
                </a:solidFill>
              </a:rPr>
              <a:t>и эффективных руководителей образовательных организаций Томской области;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выявление </a:t>
            </a:r>
            <a:r>
              <a:rPr lang="ru-RU" sz="1500" dirty="0">
                <a:solidFill>
                  <a:schemeClr val="tx1"/>
                </a:solidFill>
              </a:rPr>
              <a:t>инновационного опыта в области управления образовательной организацией;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развитие </a:t>
            </a:r>
            <a:r>
              <a:rPr lang="ru-RU" sz="1500" dirty="0">
                <a:solidFill>
                  <a:schemeClr val="tx1"/>
                </a:solidFill>
              </a:rPr>
              <a:t>среды профессионального общения руководителей образовательных организаций;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повышение </a:t>
            </a:r>
            <a:r>
              <a:rPr lang="ru-RU" sz="1500" dirty="0">
                <a:solidFill>
                  <a:schemeClr val="tx1"/>
                </a:solidFill>
              </a:rPr>
              <a:t>профессионального мастерства руководителей образовательных организаций Томской области;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привлечение </a:t>
            </a:r>
            <a:r>
              <a:rPr lang="ru-RU" sz="1500" dirty="0">
                <a:solidFill>
                  <a:schemeClr val="tx1"/>
                </a:solidFill>
              </a:rPr>
              <a:t>внимания органов государственной власти и местного самоуправления, профессионально-педагогического сообщества, широкого круга общественности и средств массовой информации к актуальности решаемых задач в сфере управления образованием.</a:t>
            </a:r>
          </a:p>
          <a:p>
            <a:pPr algn="ctr"/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9442" y="2879991"/>
            <a:ext cx="5475838" cy="38376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ЗАДАЧИ КОНКУРСА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создать условия для выявления и распространения эффективного опыта управления образовательной организацией, соответствующего новым профессиональным задачам, обусловленным актуальными приоритетами государственной политики в области образования;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создать условия для профессиональной коммуникации и обмена эффективным управленческим опытом между участниками конкурса;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продемонстрировать общественности направления развития региональной образовательной политики, ресурсы и достижения в сфере управления образованием.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3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331847"/>
            <a:ext cx="11905308" cy="542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УЧАСТНИКИ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КОНКУРСА</a:t>
            </a:r>
          </a:p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руководители </a:t>
            </a:r>
            <a:r>
              <a:rPr lang="ru-RU" sz="2400" dirty="0">
                <a:solidFill>
                  <a:schemeClr val="tx1"/>
                </a:solidFill>
              </a:rPr>
              <a:t>дошкольных образовательных организаций,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руководители </a:t>
            </a:r>
            <a:r>
              <a:rPr lang="ru-RU" sz="2400" dirty="0">
                <a:solidFill>
                  <a:schemeClr val="tx1"/>
                </a:solidFill>
              </a:rPr>
              <a:t>общеобразовательных организаций,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руководители </a:t>
            </a:r>
            <a:r>
              <a:rPr lang="ru-RU" sz="2400" dirty="0">
                <a:solidFill>
                  <a:schemeClr val="tx1"/>
                </a:solidFill>
              </a:rPr>
              <a:t>организаций дополнительного образования детей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муниципальные образовательные организации, государственные общеобразовательные организации, в отношении которых Департамент общего образования Томской области осуществляет функции и полномочия учредителя, </a:t>
            </a:r>
            <a:r>
              <a:rPr lang="ru-RU" sz="2400" dirty="0" smtClean="0">
                <a:solidFill>
                  <a:schemeClr val="tx1"/>
                </a:solidFill>
              </a:rPr>
              <a:t>организации </a:t>
            </a:r>
            <a:r>
              <a:rPr lang="ru-RU" sz="2400" dirty="0">
                <a:solidFill>
                  <a:schemeClr val="tx1"/>
                </a:solidFill>
              </a:rPr>
              <a:t>дополнительного </a:t>
            </a:r>
            <a:r>
              <a:rPr lang="ru-RU" sz="2400" dirty="0" smtClean="0">
                <a:solidFill>
                  <a:schemeClr val="tx1"/>
                </a:solidFill>
              </a:rPr>
              <a:t>образования детей), </a:t>
            </a:r>
          </a:p>
          <a:p>
            <a:pPr algn="just"/>
            <a:endParaRPr lang="ru-RU" sz="2400" b="1" dirty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имеющие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(на момент подачи заявки) непрерывный стаж работы в должности по последнему месту работы не менее двух лет</a:t>
            </a:r>
            <a:r>
              <a:rPr lang="ru-RU" sz="2400" dirty="0">
                <a:solidFill>
                  <a:schemeClr val="tx1"/>
                </a:solidFill>
              </a:rPr>
              <a:t>, достигшие значимых результатов в возглавляемой ими в настоящее время образовательной организации Томской области.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just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5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331847"/>
            <a:ext cx="11905308" cy="542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УЧАСТНИКИ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КОНКУРСА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От </a:t>
            </a:r>
            <a:r>
              <a:rPr lang="ru-RU" sz="2000" dirty="0">
                <a:solidFill>
                  <a:schemeClr val="tx1"/>
                </a:solidFill>
              </a:rPr>
              <a:t>муниципалитетов на региональный Конкурс делегируется один участник в каждой номинации, от г. Томска - 3 участника в номинации «Директор школы», 3 участника в номинации «Заведующий детского сада»; 2 участника в номинации «Директор организации дополнительного образования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от </a:t>
            </a:r>
            <a:r>
              <a:rPr lang="ru-RU" alt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государственных образовательных организаций, в </a:t>
            </a:r>
            <a:r>
              <a:rPr lang="ru-RU" altLang="ru-RU" sz="20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отношении которых Департамент общего образования Томской области осуществляет функции и полномочия </a:t>
            </a:r>
            <a:r>
              <a:rPr lang="ru-RU" alt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учредителя – 1 участник.</a:t>
            </a:r>
            <a:r>
              <a:rPr lang="ru-RU" altLang="ru-RU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Победители</a:t>
            </a:r>
            <a:r>
              <a:rPr lang="ru-RU" sz="2000" dirty="0">
                <a:solidFill>
                  <a:schemeClr val="tx1"/>
                </a:solidFill>
              </a:rPr>
              <a:t>, занявшие </a:t>
            </a:r>
            <a:r>
              <a:rPr lang="ru-RU" sz="2000" b="1" dirty="0">
                <a:solidFill>
                  <a:schemeClr val="tx1"/>
                </a:solidFill>
              </a:rPr>
              <a:t>первое место в каждой из номинаций</a:t>
            </a:r>
            <a:r>
              <a:rPr lang="ru-RU" sz="2000" dirty="0">
                <a:solidFill>
                  <a:schemeClr val="tx1"/>
                </a:solidFill>
              </a:rPr>
              <a:t>, участники регионального конкурса, занявшие в рейтинге участников конкурса </a:t>
            </a:r>
            <a:r>
              <a:rPr lang="ru-RU" sz="2000" b="1" dirty="0">
                <a:solidFill>
                  <a:schemeClr val="tx1"/>
                </a:solidFill>
              </a:rPr>
              <a:t>2-е и 3-е место в каждой из номинаций</a:t>
            </a:r>
            <a:r>
              <a:rPr lang="ru-RU" sz="2000" dirty="0">
                <a:solidFill>
                  <a:schemeClr val="tx1"/>
                </a:solidFill>
              </a:rPr>
              <a:t>, участники регионального конкурса, занявшие в рейтинге участников конкурса </a:t>
            </a:r>
            <a:r>
              <a:rPr lang="ru-RU" sz="2000" b="1" dirty="0">
                <a:solidFill>
                  <a:schemeClr val="tx1"/>
                </a:solidFill>
              </a:rPr>
              <a:t>с 4-го по 10-е место в каждой из номинаций «Заведующий детского сада», «Директор школы»</a:t>
            </a:r>
            <a:r>
              <a:rPr lang="ru-RU" sz="2000" dirty="0">
                <a:solidFill>
                  <a:schemeClr val="tx1"/>
                </a:solidFill>
              </a:rPr>
              <a:t> имеют право повторно участвовать в Конкурсе </a:t>
            </a:r>
            <a:r>
              <a:rPr lang="ru-RU" sz="2000" b="1" dirty="0">
                <a:solidFill>
                  <a:schemeClr val="tx1"/>
                </a:solidFill>
              </a:rPr>
              <a:t>не ранее чем через два года.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  	</a:t>
            </a:r>
            <a:r>
              <a:rPr lang="ru-RU" sz="2000" dirty="0" smtClean="0">
                <a:solidFill>
                  <a:schemeClr val="tx1"/>
                </a:solidFill>
              </a:rPr>
              <a:t>Остальные участники </a:t>
            </a:r>
            <a:r>
              <a:rPr lang="ru-RU" sz="2000" dirty="0">
                <a:solidFill>
                  <a:schemeClr val="tx1"/>
                </a:solidFill>
              </a:rPr>
              <a:t>Конкурса имеют право принять участие в Конкурсе в следующем </a:t>
            </a:r>
            <a:r>
              <a:rPr lang="ru-RU" sz="2000" dirty="0" smtClean="0">
                <a:solidFill>
                  <a:schemeClr val="tx1"/>
                </a:solidFill>
              </a:rPr>
              <a:t>    календарном </a:t>
            </a:r>
            <a:r>
              <a:rPr lang="ru-RU" sz="2000" dirty="0">
                <a:solidFill>
                  <a:schemeClr val="tx1"/>
                </a:solidFill>
              </a:rPr>
              <a:t>году.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05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331847"/>
            <a:ext cx="11905308" cy="542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</a:t>
            </a:r>
          </a:p>
          <a:p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НОМИНАЦИИ КОНКУРСА</a:t>
            </a:r>
          </a:p>
          <a:p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«Заведующий детского сада»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«Директор школы»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dirty="0" smtClean="0">
                <a:solidFill>
                  <a:schemeClr val="tx1"/>
                </a:solidFill>
              </a:rPr>
              <a:t>«Директор организации дополнительного образования»</a:t>
            </a:r>
          </a:p>
          <a:p>
            <a:pPr marL="457200" indent="-457200">
              <a:buFont typeface="+mj-lt"/>
              <a:buAutoNum type="arabicParenR"/>
            </a:pPr>
            <a:endParaRPr lang="ru-RU" sz="2800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2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214805"/>
            <a:ext cx="11905308" cy="5539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КОНКУРСНЫЕ МЕРОПРИЯТИЯ</a:t>
            </a:r>
          </a:p>
          <a:p>
            <a:pPr fontAlgn="base"/>
            <a:r>
              <a:rPr lang="ru-RU" sz="2800" b="1" dirty="0" smtClean="0">
                <a:solidFill>
                  <a:schemeClr val="tx1"/>
                </a:solidFill>
              </a:rPr>
              <a:t>1)Конкурсное </a:t>
            </a:r>
            <a:r>
              <a:rPr lang="ru-RU" sz="2800" b="1" dirty="0">
                <a:solidFill>
                  <a:schemeClr val="tx1"/>
                </a:solidFill>
              </a:rPr>
              <a:t>испытание «Портфолио руководителя</a:t>
            </a:r>
            <a:r>
              <a:rPr lang="ru-RU" b="1" dirty="0">
                <a:solidFill>
                  <a:schemeClr val="tx1"/>
                </a:solidFill>
              </a:rPr>
              <a:t>» (Максимальный балл - 30)</a:t>
            </a:r>
            <a:endParaRPr lang="ru-RU" dirty="0">
              <a:solidFill>
                <a:schemeClr val="tx1"/>
              </a:solidFill>
            </a:endParaRP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Цель: демонстрация эффективности результатов деятельности </a:t>
            </a:r>
            <a:r>
              <a:rPr lang="ru-RU" dirty="0" smtClean="0">
                <a:solidFill>
                  <a:schemeClr val="tx1"/>
                </a:solidFill>
              </a:rPr>
              <a:t>управленческой и педагогической </a:t>
            </a:r>
            <a:r>
              <a:rPr lang="ru-RU" dirty="0">
                <a:solidFill>
                  <a:schemeClr val="tx1"/>
                </a:solidFill>
              </a:rPr>
              <a:t>команды школы как результата работы руководителя. 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</a:rPr>
              <a:t>Формат </a:t>
            </a:r>
            <a:r>
              <a:rPr lang="ru-RU" dirty="0">
                <a:solidFill>
                  <a:schemeClr val="tx1"/>
                </a:solidFill>
              </a:rPr>
              <a:t>конкурсного мероприятия: электронное </a:t>
            </a:r>
            <a:r>
              <a:rPr lang="ru-RU" dirty="0" smtClean="0">
                <a:solidFill>
                  <a:schemeClr val="tx1"/>
                </a:solidFill>
              </a:rPr>
              <a:t>портфолио </a:t>
            </a:r>
            <a:r>
              <a:rPr lang="ru-RU" dirty="0">
                <a:solidFill>
                  <a:schemeClr val="tx1"/>
                </a:solidFill>
              </a:rPr>
              <a:t>в формате </a:t>
            </a:r>
            <a:r>
              <a:rPr lang="ru-RU" dirty="0" err="1">
                <a:solidFill>
                  <a:schemeClr val="tx1"/>
                </a:solidFill>
              </a:rPr>
              <a:t>pdf</a:t>
            </a:r>
            <a:r>
              <a:rPr lang="ru-RU" dirty="0">
                <a:solidFill>
                  <a:schemeClr val="tx1"/>
                </a:solidFill>
              </a:rPr>
              <a:t> (не более 12 стр.)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lvl="0" fontAlgn="base"/>
            <a:r>
              <a:rPr lang="ru-RU" b="1" dirty="0" smtClean="0">
                <a:solidFill>
                  <a:schemeClr val="tx1"/>
                </a:solidFill>
              </a:rPr>
              <a:t>КРИТЕРИИ: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управленческая </a:t>
            </a:r>
            <a:r>
              <a:rPr lang="ru-RU" dirty="0">
                <a:solidFill>
                  <a:schemeClr val="tx1"/>
                </a:solidFill>
              </a:rPr>
              <a:t>система работы с педагогическим коллективом;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система оценки педагогического коллектива;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внутришкольная</a:t>
            </a:r>
            <a:r>
              <a:rPr lang="ru-RU" dirty="0">
                <a:solidFill>
                  <a:schemeClr val="tx1"/>
                </a:solidFill>
              </a:rPr>
              <a:t> система оценки качества образования;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формирование модели государственно-общественного управления;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модели интеграции общего и дополнительного образования (при наличии);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система работы по формированию комфортной/</a:t>
            </a:r>
            <a:r>
              <a:rPr lang="ru-RU" dirty="0" err="1">
                <a:solidFill>
                  <a:schemeClr val="tx1"/>
                </a:solidFill>
              </a:rPr>
              <a:t>здоровьесберегающей</a:t>
            </a:r>
            <a:r>
              <a:rPr lang="ru-RU" dirty="0">
                <a:solidFill>
                  <a:schemeClr val="tx1"/>
                </a:solidFill>
              </a:rPr>
              <a:t> среды;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информационные технологии в образовательном процессе;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организация </a:t>
            </a:r>
            <a:r>
              <a:rPr lang="ru-RU" dirty="0" err="1">
                <a:solidFill>
                  <a:schemeClr val="tx1"/>
                </a:solidFill>
              </a:rPr>
              <a:t>предпрофильной</a:t>
            </a:r>
            <a:r>
              <a:rPr lang="ru-RU" dirty="0">
                <a:solidFill>
                  <a:schemeClr val="tx1"/>
                </a:solidFill>
              </a:rPr>
              <a:t> подготовки и профильного обучения (при наличии);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представление опыта руководящей деятельности на муниципальном, региональном и всероссийском уровнях;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опыт экспертной деятельности;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достижения </a:t>
            </a:r>
            <a:r>
              <a:rPr lang="ru-RU" dirty="0">
                <a:solidFill>
                  <a:schemeClr val="tx1"/>
                </a:solidFill>
              </a:rPr>
              <a:t>обучающихся (воспитанников);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инновации в организации образовательного процесса.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2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214805"/>
            <a:ext cx="11905308" cy="5539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ТЕХНИЧЕСКИЕ ТРЕБОВАНИЯ К ОФОРМЛЕНИЮ ПОРТФОЛИО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Размер </a:t>
            </a:r>
            <a:r>
              <a:rPr lang="ru-RU" sz="2800" dirty="0">
                <a:solidFill>
                  <a:schemeClr val="tx1"/>
                </a:solidFill>
              </a:rPr>
              <a:t>шрифта –14.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TIMES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>NEW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>ROMAN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Поля. Правое –10 мм, Верхнее и нижнее –20 мм, левое –30 мм. 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Отступ абзаца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12 мм.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Нумерация страниц ТОЛЬКО арабскими цифрами посередине листа внизу без точки. 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Межстрочный интервал – полуторный. 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Количество </a:t>
            </a:r>
            <a:r>
              <a:rPr lang="ru-RU" sz="2800" dirty="0" smtClean="0">
                <a:solidFill>
                  <a:schemeClr val="tx1"/>
                </a:solidFill>
              </a:rPr>
              <a:t>страниц – не более 12 страниц .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Возможные выделения в тексте портфолио – </a:t>
            </a:r>
            <a:r>
              <a:rPr lang="ru-RU" sz="2800" i="1" dirty="0" smtClean="0">
                <a:solidFill>
                  <a:schemeClr val="tx1"/>
                </a:solidFill>
              </a:rPr>
              <a:t>курсив </a:t>
            </a:r>
            <a:r>
              <a:rPr lang="ru-RU" sz="2800" dirty="0" smtClean="0">
                <a:solidFill>
                  <a:schemeClr val="tx1"/>
                </a:solidFill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</a:rPr>
              <a:t>полужирный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ПРИЛОЖЕНИЯ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1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331847"/>
            <a:ext cx="11905308" cy="542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КОНКУРСНЫЕ МЕРОПРИЯТИЯ</a:t>
            </a:r>
          </a:p>
          <a:p>
            <a:pPr lvl="0" algn="just" fontAlgn="base"/>
            <a:r>
              <a:rPr lang="ru-RU" sz="2800" b="1" dirty="0" smtClean="0">
                <a:solidFill>
                  <a:schemeClr val="tx1"/>
                </a:solidFill>
              </a:rPr>
              <a:t>2) Конкурсное </a:t>
            </a:r>
            <a:r>
              <a:rPr lang="ru-RU" sz="2800" b="1" dirty="0">
                <a:solidFill>
                  <a:schemeClr val="tx1"/>
                </a:solidFill>
              </a:rPr>
              <a:t>испытание «</a:t>
            </a:r>
            <a:r>
              <a:rPr lang="ru-RU" sz="2800" b="1" dirty="0" smtClean="0">
                <a:solidFill>
                  <a:schemeClr val="tx1"/>
                </a:solidFill>
              </a:rPr>
              <a:t>Я</a:t>
            </a:r>
            <a:r>
              <a:rPr lang="en-US" sz="2800" b="1" dirty="0" smtClean="0">
                <a:solidFill>
                  <a:schemeClr val="tx1"/>
                </a:solidFill>
              </a:rPr>
              <a:t> -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руководитель» </a:t>
            </a:r>
            <a:r>
              <a:rPr lang="ru-RU" sz="2000" b="1" dirty="0">
                <a:solidFill>
                  <a:schemeClr val="tx1"/>
                </a:solidFill>
              </a:rPr>
              <a:t>(Максимальный балл - 10)</a:t>
            </a:r>
            <a:endParaRPr lang="ru-RU" sz="2000" dirty="0">
              <a:solidFill>
                <a:schemeClr val="tx1"/>
              </a:solidFill>
            </a:endParaRPr>
          </a:p>
          <a:p>
            <a:pPr algn="just" fontAlgn="base"/>
            <a:r>
              <a:rPr lang="ru-RU" sz="2000" dirty="0">
                <a:solidFill>
                  <a:schemeClr val="tx1"/>
                </a:solidFill>
              </a:rPr>
              <a:t>Цель: демонстрация конкурсантом компетенций в области представления информации о деятельности образовательной организации в контексте профессионально-личностных установок.</a:t>
            </a:r>
          </a:p>
          <a:p>
            <a:pPr algn="just" fontAlgn="base"/>
            <a:endParaRPr lang="ru-RU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ru-RU" sz="2000" dirty="0" smtClean="0">
                <a:solidFill>
                  <a:schemeClr val="tx1"/>
                </a:solidFill>
              </a:rPr>
              <a:t>Формат </a:t>
            </a:r>
            <a:r>
              <a:rPr lang="ru-RU" sz="2000" dirty="0">
                <a:solidFill>
                  <a:schemeClr val="tx1"/>
                </a:solidFill>
              </a:rPr>
              <a:t>конкурсного мероприятия: видеоролик-презентация, размещенная на Интернет-ресурсе (блог, веб-страница, сайт образовательной организации и др.) участника конкурса.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Видеоролик должен отражать результаты управленческой деятельности и пути достижения данных результатов, опыт работы конкурсанта, давать представление о нем как об эффективном руководителе образовательной организации. 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Продолжительность </a:t>
            </a:r>
            <a:r>
              <a:rPr lang="ru-RU" sz="2000" dirty="0">
                <a:solidFill>
                  <a:schemeClr val="tx1"/>
                </a:solidFill>
              </a:rPr>
              <a:t>видеоролика до </a:t>
            </a:r>
            <a:r>
              <a:rPr lang="en-US" sz="2000" dirty="0" smtClean="0">
                <a:solidFill>
                  <a:schemeClr val="tx1"/>
                </a:solidFill>
              </a:rPr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минут.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0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епартамент общего образования Том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3" y="143830"/>
            <a:ext cx="1167361" cy="1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86" y="143830"/>
            <a:ext cx="9212316" cy="905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Региональный конкурс руководителей образовательных организаций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«Лидер образовательной организации»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94" y="1331847"/>
            <a:ext cx="11905308" cy="542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КОНКУРСНЫЕ МЕРОПРИЯТИЯ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base"/>
            <a:r>
              <a:rPr lang="ru-RU" sz="2800" b="1" dirty="0">
                <a:solidFill>
                  <a:schemeClr val="tx1"/>
                </a:solidFill>
              </a:rPr>
              <a:t>3) Конкурсное испытание «Формула успеха»</a:t>
            </a:r>
            <a:r>
              <a:rPr lang="ru-RU" sz="2000" b="1" dirty="0">
                <a:solidFill>
                  <a:schemeClr val="tx1"/>
                </a:solidFill>
              </a:rPr>
              <a:t> (максимальный балл - 30)</a:t>
            </a:r>
            <a:endParaRPr lang="ru-RU" sz="2000" dirty="0">
              <a:solidFill>
                <a:schemeClr val="tx1"/>
              </a:solidFill>
            </a:endParaRPr>
          </a:p>
          <a:p>
            <a:pPr fontAlgn="base"/>
            <a:r>
              <a:rPr lang="ru-RU" sz="2000" dirty="0">
                <a:solidFill>
                  <a:schemeClr val="tx1"/>
                </a:solidFill>
              </a:rPr>
              <a:t>Цель: демонстрация конкурсантом эффективных управленческих практик в ситуации профессионального взаимодействия.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Формат </a:t>
            </a:r>
            <a:r>
              <a:rPr lang="ru-RU" sz="2000" dirty="0">
                <a:solidFill>
                  <a:schemeClr val="tx1"/>
                </a:solidFill>
              </a:rPr>
              <a:t>конкурсного мероприятия - мастер-класс.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Каждый </a:t>
            </a:r>
            <a:r>
              <a:rPr lang="ru-RU" sz="2000" dirty="0">
                <a:solidFill>
                  <a:schemeClr val="tx1"/>
                </a:solidFill>
              </a:rPr>
              <a:t>участник Конкурса представляет управленческие технологии, методы и средства решения задач, стоящих перед образовательной организацией.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Тему</a:t>
            </a:r>
            <a:r>
              <a:rPr lang="ru-RU" sz="2000" dirty="0">
                <a:solidFill>
                  <a:schemeClr val="tx1"/>
                </a:solidFill>
              </a:rPr>
              <a:t>, содержание мастер-класса конкурсанты определяют самостоятельно.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Регламент: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мастер-класс - </a:t>
            </a:r>
            <a:r>
              <a:rPr lang="ru-RU" sz="2000" dirty="0" smtClean="0">
                <a:solidFill>
                  <a:schemeClr val="tx1"/>
                </a:solidFill>
              </a:rPr>
              <a:t>15 </a:t>
            </a:r>
            <a:r>
              <a:rPr lang="ru-RU" sz="2000" dirty="0">
                <a:solidFill>
                  <a:schemeClr val="tx1"/>
                </a:solidFill>
              </a:rPr>
              <a:t>минут;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Самоанализ – до 5 </a:t>
            </a:r>
            <a:r>
              <a:rPr lang="ru-RU" sz="2000" dirty="0">
                <a:solidFill>
                  <a:schemeClr val="tx1"/>
                </a:solidFill>
              </a:rPr>
              <a:t>минут.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6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1282</Words>
  <Application>Microsoft Office PowerPoint</Application>
  <PresentationFormat>Широкоэкранный</PresentationFormat>
  <Paragraphs>395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Плотниковы</dc:creator>
  <cp:lastModifiedBy>Наталья Николаевна Плотникова</cp:lastModifiedBy>
  <cp:revision>44</cp:revision>
  <dcterms:created xsi:type="dcterms:W3CDTF">2020-02-24T04:57:10Z</dcterms:created>
  <dcterms:modified xsi:type="dcterms:W3CDTF">2020-04-10T01:55:38Z</dcterms:modified>
</cp:coreProperties>
</file>